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67" r:id="rId2"/>
    <p:sldId id="271" r:id="rId3"/>
    <p:sldId id="266" r:id="rId4"/>
    <p:sldId id="272" r:id="rId5"/>
    <p:sldId id="273" r:id="rId6"/>
    <p:sldId id="274" r:id="rId7"/>
    <p:sldId id="276" r:id="rId8"/>
    <p:sldId id="307" r:id="rId9"/>
    <p:sldId id="277" r:id="rId10"/>
    <p:sldId id="289" r:id="rId11"/>
    <p:sldId id="306" r:id="rId12"/>
    <p:sldId id="299" r:id="rId13"/>
    <p:sldId id="291" r:id="rId14"/>
    <p:sldId id="280" r:id="rId15"/>
    <p:sldId id="281" r:id="rId16"/>
    <p:sldId id="282" r:id="rId17"/>
    <p:sldId id="288" r:id="rId18"/>
    <p:sldId id="258" r:id="rId19"/>
    <p:sldId id="259" r:id="rId20"/>
    <p:sldId id="270" r:id="rId21"/>
    <p:sldId id="260" r:id="rId22"/>
    <p:sldId id="262" r:id="rId23"/>
    <p:sldId id="283" r:id="rId24"/>
    <p:sldId id="284" r:id="rId25"/>
    <p:sldId id="261" r:id="rId26"/>
    <p:sldId id="264" r:id="rId27"/>
    <p:sldId id="285" r:id="rId28"/>
    <p:sldId id="286" r:id="rId29"/>
    <p:sldId id="265" r:id="rId30"/>
    <p:sldId id="287" r:id="rId31"/>
    <p:sldId id="268" r:id="rId32"/>
    <p:sldId id="263" r:id="rId33"/>
    <p:sldId id="309" r:id="rId34"/>
    <p:sldId id="292" r:id="rId35"/>
    <p:sldId id="294" r:id="rId36"/>
    <p:sldId id="300" r:id="rId37"/>
    <p:sldId id="302" r:id="rId38"/>
    <p:sldId id="303" r:id="rId39"/>
    <p:sldId id="301" r:id="rId40"/>
    <p:sldId id="293" r:id="rId41"/>
    <p:sldId id="304" r:id="rId42"/>
    <p:sldId id="308" r:id="rId43"/>
    <p:sldId id="295" r:id="rId44"/>
    <p:sldId id="296" r:id="rId45"/>
    <p:sldId id="297" r:id="rId46"/>
    <p:sldId id="298"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8" autoAdjust="0"/>
    <p:restoredTop sz="93683" autoAdjust="0"/>
  </p:normalViewPr>
  <p:slideViewPr>
    <p:cSldViewPr snapToGrid="0">
      <p:cViewPr varScale="1">
        <p:scale>
          <a:sx n="106" d="100"/>
          <a:sy n="106" d="100"/>
        </p:scale>
        <p:origin x="824" y="176"/>
      </p:cViewPr>
      <p:guideLst/>
    </p:cSldViewPr>
  </p:slideViewPr>
  <p:notesTextViewPr>
    <p:cViewPr>
      <p:scale>
        <a:sx n="1" d="1"/>
        <a:sy n="1" d="1"/>
      </p:scale>
      <p:origin x="0" y="0"/>
    </p:cViewPr>
  </p:notesTextViewPr>
  <p:sorterViewPr>
    <p:cViewPr>
      <p:scale>
        <a:sx n="100" d="100"/>
        <a:sy n="100" d="100"/>
      </p:scale>
      <p:origin x="0" y="-1807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1A17A5-572E-4874-AE51-35C6216F5C29}"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de-AT"/>
        </a:p>
      </dgm:t>
    </dgm:pt>
    <dgm:pt modelId="{FD93027B-188A-471E-911E-8424AB3E4DC2}">
      <dgm:prSet phldrT="[Text]" custT="1"/>
      <dgm:spPr/>
      <dgm:t>
        <a:bodyPr/>
        <a:lstStyle/>
        <a:p>
          <a:r>
            <a:rPr lang="de-AT" sz="2800" dirty="0"/>
            <a:t>71%</a:t>
          </a:r>
          <a:br>
            <a:rPr lang="de-AT" sz="2800" dirty="0"/>
          </a:br>
          <a:r>
            <a:rPr lang="de-AT" sz="2800" dirty="0"/>
            <a:t>plan </a:t>
          </a:r>
          <a:r>
            <a:rPr lang="de-AT" sz="2800" dirty="0" err="1"/>
            <a:t>to</a:t>
          </a:r>
          <a:r>
            <a:rPr lang="de-AT" sz="2800" dirty="0"/>
            <a:t> </a:t>
          </a:r>
          <a:r>
            <a:rPr lang="de-AT" sz="2800" dirty="0" err="1"/>
            <a:t>study</a:t>
          </a:r>
          <a:endParaRPr lang="de-AT" sz="2800" dirty="0"/>
        </a:p>
      </dgm:t>
    </dgm:pt>
    <dgm:pt modelId="{8632367B-796C-4990-B42C-6A9B1F40CA91}" type="parTrans" cxnId="{3F8DDB42-704C-4DDD-A037-3ECF40F38B41}">
      <dgm:prSet/>
      <dgm:spPr/>
      <dgm:t>
        <a:bodyPr/>
        <a:lstStyle/>
        <a:p>
          <a:endParaRPr lang="de-AT"/>
        </a:p>
      </dgm:t>
    </dgm:pt>
    <dgm:pt modelId="{51720819-D9D8-49E5-B4DA-370683EA9004}" type="sibTrans" cxnId="{3F8DDB42-704C-4DDD-A037-3ECF40F38B41}">
      <dgm:prSet/>
      <dgm:spPr/>
      <dgm:t>
        <a:bodyPr/>
        <a:lstStyle/>
        <a:p>
          <a:endParaRPr lang="de-AT"/>
        </a:p>
      </dgm:t>
    </dgm:pt>
    <dgm:pt modelId="{E70A42F1-D971-4BFC-8F3F-63CD8F7671DD}">
      <dgm:prSet phldrT="[Text]" custT="1"/>
      <dgm:spPr/>
      <dgm:t>
        <a:bodyPr/>
        <a:lstStyle/>
        <a:p>
          <a:r>
            <a:rPr lang="de-AT" sz="2800" dirty="0" err="1"/>
            <a:t>Of</a:t>
          </a:r>
          <a:r>
            <a:rPr lang="de-AT" sz="2800" dirty="0"/>
            <a:t> </a:t>
          </a:r>
          <a:r>
            <a:rPr lang="de-AT" sz="2800" dirty="0" err="1"/>
            <a:t>which</a:t>
          </a:r>
          <a:r>
            <a:rPr lang="de-AT" sz="2800" dirty="0"/>
            <a:t> 70% in MG</a:t>
          </a:r>
        </a:p>
      </dgm:t>
    </dgm:pt>
    <dgm:pt modelId="{8889C791-6039-4DA2-9860-2292F789B3F8}" type="parTrans" cxnId="{C095C78E-89F4-48A9-9C73-638BE8C6A030}">
      <dgm:prSet/>
      <dgm:spPr/>
      <dgm:t>
        <a:bodyPr/>
        <a:lstStyle/>
        <a:p>
          <a:endParaRPr lang="de-AT"/>
        </a:p>
      </dgm:t>
    </dgm:pt>
    <dgm:pt modelId="{F833FA0B-A430-466F-8368-50D19082B565}" type="sibTrans" cxnId="{C095C78E-89F4-48A9-9C73-638BE8C6A030}">
      <dgm:prSet/>
      <dgm:spPr/>
      <dgm:t>
        <a:bodyPr/>
        <a:lstStyle/>
        <a:p>
          <a:endParaRPr lang="de-AT"/>
        </a:p>
      </dgm:t>
    </dgm:pt>
    <dgm:pt modelId="{A49CEEA4-36CC-4212-AD18-D3C1481FAD43}">
      <dgm:prSet phldrT="[Text]" custT="1"/>
      <dgm:spPr/>
      <dgm:t>
        <a:bodyPr/>
        <a:lstStyle/>
        <a:p>
          <a:r>
            <a:rPr lang="de-AT" sz="2800" dirty="0" err="1"/>
            <a:t>Of</a:t>
          </a:r>
          <a:r>
            <a:rPr lang="de-AT" sz="2800" dirty="0"/>
            <a:t> </a:t>
          </a:r>
          <a:r>
            <a:rPr lang="de-AT" sz="2800" dirty="0" err="1"/>
            <a:t>which</a:t>
          </a:r>
          <a:r>
            <a:rPr lang="de-AT" sz="2800" dirty="0"/>
            <a:t> 70% at </a:t>
          </a:r>
          <a:r>
            <a:rPr lang="de-AT" sz="2800" dirty="0" err="1"/>
            <a:t>public</a:t>
          </a:r>
          <a:r>
            <a:rPr lang="de-AT" sz="2800" dirty="0"/>
            <a:t> Univ.</a:t>
          </a:r>
        </a:p>
      </dgm:t>
    </dgm:pt>
    <dgm:pt modelId="{186C096A-94A4-4A13-9995-7477C5002A1C}" type="parTrans" cxnId="{7697FE7D-8E11-4861-950B-95C15148173A}">
      <dgm:prSet/>
      <dgm:spPr/>
      <dgm:t>
        <a:bodyPr/>
        <a:lstStyle/>
        <a:p>
          <a:endParaRPr lang="de-AT"/>
        </a:p>
      </dgm:t>
    </dgm:pt>
    <dgm:pt modelId="{CB8CCE8E-A516-4830-B049-6A1BCED8D7EB}" type="sibTrans" cxnId="{7697FE7D-8E11-4861-950B-95C15148173A}">
      <dgm:prSet/>
      <dgm:spPr/>
      <dgm:t>
        <a:bodyPr/>
        <a:lstStyle/>
        <a:p>
          <a:endParaRPr lang="de-AT"/>
        </a:p>
      </dgm:t>
    </dgm:pt>
    <dgm:pt modelId="{151D088D-5C25-4A13-929B-97451FA1891E}" type="pres">
      <dgm:prSet presAssocID="{F91A17A5-572E-4874-AE51-35C6216F5C29}" presName="Name0" presStyleCnt="0">
        <dgm:presLayoutVars>
          <dgm:dir/>
          <dgm:resizeHandles val="exact"/>
        </dgm:presLayoutVars>
      </dgm:prSet>
      <dgm:spPr/>
    </dgm:pt>
    <dgm:pt modelId="{9B688169-46FB-4AB6-8CE0-90FFE24B23D6}" type="pres">
      <dgm:prSet presAssocID="{FD93027B-188A-471E-911E-8424AB3E4DC2}" presName="node" presStyleLbl="node1" presStyleIdx="0" presStyleCnt="3">
        <dgm:presLayoutVars>
          <dgm:bulletEnabled val="1"/>
        </dgm:presLayoutVars>
      </dgm:prSet>
      <dgm:spPr/>
    </dgm:pt>
    <dgm:pt modelId="{DA44601D-DABA-4BF7-A54A-1F4A07219D0F}" type="pres">
      <dgm:prSet presAssocID="{51720819-D9D8-49E5-B4DA-370683EA9004}" presName="sibTrans" presStyleCnt="0"/>
      <dgm:spPr/>
    </dgm:pt>
    <dgm:pt modelId="{1082C0DD-99F7-45DA-9F59-D1D5C0638B10}" type="pres">
      <dgm:prSet presAssocID="{E70A42F1-D971-4BFC-8F3F-63CD8F7671DD}" presName="node" presStyleLbl="node1" presStyleIdx="1" presStyleCnt="3">
        <dgm:presLayoutVars>
          <dgm:bulletEnabled val="1"/>
        </dgm:presLayoutVars>
      </dgm:prSet>
      <dgm:spPr/>
    </dgm:pt>
    <dgm:pt modelId="{DF6CE735-73D5-497B-8184-8F1217C2104D}" type="pres">
      <dgm:prSet presAssocID="{F833FA0B-A430-466F-8368-50D19082B565}" presName="sibTrans" presStyleCnt="0"/>
      <dgm:spPr/>
    </dgm:pt>
    <dgm:pt modelId="{19486CA7-39B6-4BD2-929F-7CD9E5104C52}" type="pres">
      <dgm:prSet presAssocID="{A49CEEA4-36CC-4212-AD18-D3C1481FAD43}" presName="node" presStyleLbl="node1" presStyleIdx="2" presStyleCnt="3">
        <dgm:presLayoutVars>
          <dgm:bulletEnabled val="1"/>
        </dgm:presLayoutVars>
      </dgm:prSet>
      <dgm:spPr/>
    </dgm:pt>
  </dgm:ptLst>
  <dgm:cxnLst>
    <dgm:cxn modelId="{3F8DDB42-704C-4DDD-A037-3ECF40F38B41}" srcId="{F91A17A5-572E-4874-AE51-35C6216F5C29}" destId="{FD93027B-188A-471E-911E-8424AB3E4DC2}" srcOrd="0" destOrd="0" parTransId="{8632367B-796C-4990-B42C-6A9B1F40CA91}" sibTransId="{51720819-D9D8-49E5-B4DA-370683EA9004}"/>
    <dgm:cxn modelId="{53BDB559-652D-401A-B36E-BBBD3D359739}" type="presOf" srcId="{E70A42F1-D971-4BFC-8F3F-63CD8F7671DD}" destId="{1082C0DD-99F7-45DA-9F59-D1D5C0638B10}" srcOrd="0" destOrd="0" presId="urn:microsoft.com/office/officeart/2005/8/layout/hList6"/>
    <dgm:cxn modelId="{88CEB86E-8CE2-4B6C-95AA-2F7FA7F028AC}" type="presOf" srcId="{A49CEEA4-36CC-4212-AD18-D3C1481FAD43}" destId="{19486CA7-39B6-4BD2-929F-7CD9E5104C52}" srcOrd="0" destOrd="0" presId="urn:microsoft.com/office/officeart/2005/8/layout/hList6"/>
    <dgm:cxn modelId="{7697FE7D-8E11-4861-950B-95C15148173A}" srcId="{F91A17A5-572E-4874-AE51-35C6216F5C29}" destId="{A49CEEA4-36CC-4212-AD18-D3C1481FAD43}" srcOrd="2" destOrd="0" parTransId="{186C096A-94A4-4A13-9995-7477C5002A1C}" sibTransId="{CB8CCE8E-A516-4830-B049-6A1BCED8D7EB}"/>
    <dgm:cxn modelId="{C095C78E-89F4-48A9-9C73-638BE8C6A030}" srcId="{F91A17A5-572E-4874-AE51-35C6216F5C29}" destId="{E70A42F1-D971-4BFC-8F3F-63CD8F7671DD}" srcOrd="1" destOrd="0" parTransId="{8889C791-6039-4DA2-9860-2292F789B3F8}" sibTransId="{F833FA0B-A430-466F-8368-50D19082B565}"/>
    <dgm:cxn modelId="{6B9DC38F-6ECD-48A6-AA9E-863C4348E9E2}" type="presOf" srcId="{FD93027B-188A-471E-911E-8424AB3E4DC2}" destId="{9B688169-46FB-4AB6-8CE0-90FFE24B23D6}" srcOrd="0" destOrd="0" presId="urn:microsoft.com/office/officeart/2005/8/layout/hList6"/>
    <dgm:cxn modelId="{45D390AF-EEC6-41CF-A68C-06B8BF97F0F9}" type="presOf" srcId="{F91A17A5-572E-4874-AE51-35C6216F5C29}" destId="{151D088D-5C25-4A13-929B-97451FA1891E}" srcOrd="0" destOrd="0" presId="urn:microsoft.com/office/officeart/2005/8/layout/hList6"/>
    <dgm:cxn modelId="{8D5E10AB-1F17-4B7B-A195-E716F3E026B2}" type="presParOf" srcId="{151D088D-5C25-4A13-929B-97451FA1891E}" destId="{9B688169-46FB-4AB6-8CE0-90FFE24B23D6}" srcOrd="0" destOrd="0" presId="urn:microsoft.com/office/officeart/2005/8/layout/hList6"/>
    <dgm:cxn modelId="{FDCCF5AC-D434-4FB3-9D9B-DB44A32F8667}" type="presParOf" srcId="{151D088D-5C25-4A13-929B-97451FA1891E}" destId="{DA44601D-DABA-4BF7-A54A-1F4A07219D0F}" srcOrd="1" destOrd="0" presId="urn:microsoft.com/office/officeart/2005/8/layout/hList6"/>
    <dgm:cxn modelId="{A454863E-4AA6-4991-B353-71B9D9F70297}" type="presParOf" srcId="{151D088D-5C25-4A13-929B-97451FA1891E}" destId="{1082C0DD-99F7-45DA-9F59-D1D5C0638B10}" srcOrd="2" destOrd="0" presId="urn:microsoft.com/office/officeart/2005/8/layout/hList6"/>
    <dgm:cxn modelId="{038C252D-1E10-4F91-8970-5B901A4EF663}" type="presParOf" srcId="{151D088D-5C25-4A13-929B-97451FA1891E}" destId="{DF6CE735-73D5-497B-8184-8F1217C2104D}" srcOrd="3" destOrd="0" presId="urn:microsoft.com/office/officeart/2005/8/layout/hList6"/>
    <dgm:cxn modelId="{2734473C-82D0-4494-988B-F0E70B423460}" type="presParOf" srcId="{151D088D-5C25-4A13-929B-97451FA1891E}" destId="{19486CA7-39B6-4BD2-929F-7CD9E5104C52}"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688169-46FB-4AB6-8CE0-90FFE24B23D6}">
      <dsp:nvSpPr>
        <dsp:cNvPr id="0" name=""/>
        <dsp:cNvSpPr/>
      </dsp:nvSpPr>
      <dsp:spPr>
        <a:xfrm rot="16200000">
          <a:off x="-901491" y="902254"/>
          <a:ext cx="3788424" cy="1983914"/>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ctr" anchorCtr="0">
          <a:noAutofit/>
        </a:bodyPr>
        <a:lstStyle/>
        <a:p>
          <a:pPr marL="0" lvl="0" indent="0" algn="ctr" defTabSz="1244600">
            <a:lnSpc>
              <a:spcPct val="90000"/>
            </a:lnSpc>
            <a:spcBef>
              <a:spcPct val="0"/>
            </a:spcBef>
            <a:spcAft>
              <a:spcPct val="35000"/>
            </a:spcAft>
            <a:buNone/>
          </a:pPr>
          <a:r>
            <a:rPr lang="de-AT" sz="2800" kern="1200" dirty="0"/>
            <a:t>71%</a:t>
          </a:r>
          <a:br>
            <a:rPr lang="de-AT" sz="2800" kern="1200" dirty="0"/>
          </a:br>
          <a:r>
            <a:rPr lang="de-AT" sz="2800" kern="1200" dirty="0"/>
            <a:t>plan </a:t>
          </a:r>
          <a:r>
            <a:rPr lang="de-AT" sz="2800" kern="1200" dirty="0" err="1"/>
            <a:t>to</a:t>
          </a:r>
          <a:r>
            <a:rPr lang="de-AT" sz="2800" kern="1200" dirty="0"/>
            <a:t> </a:t>
          </a:r>
          <a:r>
            <a:rPr lang="de-AT" sz="2800" kern="1200" dirty="0" err="1"/>
            <a:t>study</a:t>
          </a:r>
          <a:endParaRPr lang="de-AT" sz="2800" kern="1200" dirty="0"/>
        </a:p>
      </dsp:txBody>
      <dsp:txXfrm rot="5400000">
        <a:off x="764" y="757684"/>
        <a:ext cx="1983914" cy="2273054"/>
      </dsp:txXfrm>
    </dsp:sp>
    <dsp:sp modelId="{1082C0DD-99F7-45DA-9F59-D1D5C0638B10}">
      <dsp:nvSpPr>
        <dsp:cNvPr id="0" name=""/>
        <dsp:cNvSpPr/>
      </dsp:nvSpPr>
      <dsp:spPr>
        <a:xfrm rot="16200000">
          <a:off x="1231217" y="902254"/>
          <a:ext cx="3788424" cy="1983914"/>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ctr" anchorCtr="0">
          <a:noAutofit/>
        </a:bodyPr>
        <a:lstStyle/>
        <a:p>
          <a:pPr marL="0" lvl="0" indent="0" algn="ctr" defTabSz="1244600">
            <a:lnSpc>
              <a:spcPct val="90000"/>
            </a:lnSpc>
            <a:spcBef>
              <a:spcPct val="0"/>
            </a:spcBef>
            <a:spcAft>
              <a:spcPct val="35000"/>
            </a:spcAft>
            <a:buNone/>
          </a:pPr>
          <a:r>
            <a:rPr lang="de-AT" sz="2800" kern="1200" dirty="0" err="1"/>
            <a:t>Of</a:t>
          </a:r>
          <a:r>
            <a:rPr lang="de-AT" sz="2800" kern="1200" dirty="0"/>
            <a:t> </a:t>
          </a:r>
          <a:r>
            <a:rPr lang="de-AT" sz="2800" kern="1200" dirty="0" err="1"/>
            <a:t>which</a:t>
          </a:r>
          <a:r>
            <a:rPr lang="de-AT" sz="2800" kern="1200" dirty="0"/>
            <a:t> 70% in MG</a:t>
          </a:r>
        </a:p>
      </dsp:txBody>
      <dsp:txXfrm rot="5400000">
        <a:off x="2133472" y="757684"/>
        <a:ext cx="1983914" cy="2273054"/>
      </dsp:txXfrm>
    </dsp:sp>
    <dsp:sp modelId="{19486CA7-39B6-4BD2-929F-7CD9E5104C52}">
      <dsp:nvSpPr>
        <dsp:cNvPr id="0" name=""/>
        <dsp:cNvSpPr/>
      </dsp:nvSpPr>
      <dsp:spPr>
        <a:xfrm rot="16200000">
          <a:off x="3363925" y="902254"/>
          <a:ext cx="3788424" cy="1983914"/>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ctr" anchorCtr="0">
          <a:noAutofit/>
        </a:bodyPr>
        <a:lstStyle/>
        <a:p>
          <a:pPr marL="0" lvl="0" indent="0" algn="ctr" defTabSz="1244600">
            <a:lnSpc>
              <a:spcPct val="90000"/>
            </a:lnSpc>
            <a:spcBef>
              <a:spcPct val="0"/>
            </a:spcBef>
            <a:spcAft>
              <a:spcPct val="35000"/>
            </a:spcAft>
            <a:buNone/>
          </a:pPr>
          <a:r>
            <a:rPr lang="de-AT" sz="2800" kern="1200" dirty="0" err="1"/>
            <a:t>Of</a:t>
          </a:r>
          <a:r>
            <a:rPr lang="de-AT" sz="2800" kern="1200" dirty="0"/>
            <a:t> </a:t>
          </a:r>
          <a:r>
            <a:rPr lang="de-AT" sz="2800" kern="1200" dirty="0" err="1"/>
            <a:t>which</a:t>
          </a:r>
          <a:r>
            <a:rPr lang="de-AT" sz="2800" kern="1200" dirty="0"/>
            <a:t> 70% at </a:t>
          </a:r>
          <a:r>
            <a:rPr lang="de-AT" sz="2800" kern="1200" dirty="0" err="1"/>
            <a:t>public</a:t>
          </a:r>
          <a:r>
            <a:rPr lang="de-AT" sz="2800" kern="1200" dirty="0"/>
            <a:t> Univ.</a:t>
          </a:r>
        </a:p>
      </dsp:txBody>
      <dsp:txXfrm rot="5400000">
        <a:off x="4266180" y="757684"/>
        <a:ext cx="1983914" cy="2273054"/>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299A80-C402-48F7-8A16-709382538080}" type="datetimeFigureOut">
              <a:rPr lang="en-US" smtClean="0"/>
              <a:t>5/29/25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E0E3F8-B1C1-4005-9F95-12B61420F1C9}" type="slidenum">
              <a:rPr lang="en-US" smtClean="0"/>
              <a:t>‹#›</a:t>
            </a:fld>
            <a:endParaRPr lang="en-US"/>
          </a:p>
        </p:txBody>
      </p:sp>
    </p:spTree>
    <p:extLst>
      <p:ext uri="{BB962C8B-B14F-4D97-AF65-F5344CB8AC3E}">
        <p14:creationId xmlns:p14="http://schemas.microsoft.com/office/powerpoint/2010/main" val="1232483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Donošenje</a:t>
            </a:r>
            <a:r>
              <a:rPr lang="en-US" dirty="0"/>
              <a:t> </a:t>
            </a:r>
            <a:r>
              <a:rPr lang="en-US" dirty="0" err="1"/>
              <a:t>odluke</a:t>
            </a:r>
            <a:r>
              <a:rPr lang="en-US" dirty="0"/>
              <a:t> o </a:t>
            </a:r>
            <a:r>
              <a:rPr lang="en-US" dirty="0" err="1"/>
              <a:t>izboru</a:t>
            </a:r>
            <a:r>
              <a:rPr lang="en-US" dirty="0"/>
              <a:t> </a:t>
            </a:r>
            <a:r>
              <a:rPr lang="en-US" dirty="0" err="1"/>
              <a:t>studija</a:t>
            </a:r>
            <a:r>
              <a:rPr lang="en-US" dirty="0"/>
              <a:t> za </a:t>
            </a:r>
            <a:r>
              <a:rPr lang="en-US" dirty="0" err="1"/>
              <a:t>maturante</a:t>
            </a:r>
            <a:r>
              <a:rPr lang="en-US" dirty="0"/>
              <a:t> je </a:t>
            </a:r>
            <a:r>
              <a:rPr lang="en-US" dirty="0" err="1"/>
              <a:t>postalo</a:t>
            </a:r>
            <a:r>
              <a:rPr lang="en-US" dirty="0"/>
              <a:t> </a:t>
            </a:r>
            <a:r>
              <a:rPr lang="en-US" dirty="0" err="1"/>
              <a:t>naročito</a:t>
            </a:r>
            <a:r>
              <a:rPr lang="en-US" dirty="0"/>
              <a:t> </a:t>
            </a:r>
            <a:r>
              <a:rPr lang="en-US" dirty="0" err="1"/>
              <a:t>izazovno</a:t>
            </a:r>
            <a:r>
              <a:rPr lang="en-US" dirty="0"/>
              <a:t> </a:t>
            </a:r>
            <a:r>
              <a:rPr lang="en-US" dirty="0" err="1"/>
              <a:t>usred</a:t>
            </a:r>
            <a:r>
              <a:rPr lang="en-US" dirty="0"/>
              <a:t> </a:t>
            </a:r>
            <a:r>
              <a:rPr lang="en-US" dirty="0" err="1"/>
              <a:t>raznovrsne</a:t>
            </a:r>
            <a:r>
              <a:rPr lang="en-US" dirty="0"/>
              <a:t> </a:t>
            </a:r>
            <a:r>
              <a:rPr lang="en-US" dirty="0" err="1"/>
              <a:t>ponude</a:t>
            </a:r>
            <a:r>
              <a:rPr lang="en-US" dirty="0"/>
              <a:t> </a:t>
            </a:r>
            <a:r>
              <a:rPr lang="en-US" dirty="0" err="1"/>
              <a:t>studijskih</a:t>
            </a:r>
            <a:r>
              <a:rPr lang="en-US" dirty="0"/>
              <a:t> </a:t>
            </a:r>
            <a:r>
              <a:rPr lang="en-US" dirty="0" err="1"/>
              <a:t>programa</a:t>
            </a:r>
            <a:r>
              <a:rPr lang="en-US" dirty="0"/>
              <a:t>, </a:t>
            </a:r>
            <a:r>
              <a:rPr lang="en-US" dirty="0" err="1"/>
              <a:t>Bolonjskog</a:t>
            </a:r>
            <a:r>
              <a:rPr lang="en-US" dirty="0"/>
              <a:t> </a:t>
            </a:r>
            <a:r>
              <a:rPr lang="en-US" dirty="0" err="1"/>
              <a:t>procesa</a:t>
            </a:r>
            <a:r>
              <a:rPr lang="en-US" dirty="0"/>
              <a:t>, </a:t>
            </a:r>
            <a:r>
              <a:rPr lang="en-US" dirty="0" err="1"/>
              <a:t>slobode</a:t>
            </a:r>
            <a:r>
              <a:rPr lang="en-US" dirty="0"/>
              <a:t> </a:t>
            </a:r>
            <a:r>
              <a:rPr lang="en-US" dirty="0" err="1"/>
              <a:t>kretanja</a:t>
            </a:r>
            <a:r>
              <a:rPr lang="en-US" dirty="0"/>
              <a:t> i </a:t>
            </a:r>
            <a:r>
              <a:rPr lang="en-US" dirty="0" err="1"/>
              <a:t>veće</a:t>
            </a:r>
            <a:r>
              <a:rPr lang="en-US" dirty="0"/>
              <a:t> </a:t>
            </a:r>
            <a:r>
              <a:rPr lang="en-US" dirty="0" err="1"/>
              <a:t>mogućnosti</a:t>
            </a:r>
            <a:r>
              <a:rPr lang="en-US" dirty="0"/>
              <a:t> za </a:t>
            </a:r>
            <a:r>
              <a:rPr lang="en-US" dirty="0" err="1"/>
              <a:t>mobilnost</a:t>
            </a:r>
            <a:r>
              <a:rPr lang="en-US" dirty="0"/>
              <a:t>, </a:t>
            </a:r>
            <a:r>
              <a:rPr lang="en-US" dirty="0" err="1"/>
              <a:t>kao</a:t>
            </a:r>
            <a:r>
              <a:rPr lang="en-US" dirty="0"/>
              <a:t> i </a:t>
            </a:r>
            <a:r>
              <a:rPr lang="en-US" dirty="0" err="1"/>
              <a:t>usled</a:t>
            </a:r>
            <a:r>
              <a:rPr lang="en-US" dirty="0"/>
              <a:t> </a:t>
            </a:r>
            <a:r>
              <a:rPr lang="en-US" dirty="0" err="1"/>
              <a:t>ubrzanog</a:t>
            </a:r>
            <a:r>
              <a:rPr lang="en-US" dirty="0"/>
              <a:t> </a:t>
            </a:r>
            <a:r>
              <a:rPr lang="en-US" dirty="0" err="1"/>
              <a:t>razvoja</a:t>
            </a:r>
            <a:r>
              <a:rPr lang="en-US" dirty="0"/>
              <a:t> </a:t>
            </a:r>
            <a:r>
              <a:rPr lang="en-US" dirty="0" err="1"/>
              <a:t>tehnologije</a:t>
            </a:r>
            <a:r>
              <a:rPr lang="en-US" dirty="0"/>
              <a:t>.</a:t>
            </a:r>
          </a:p>
          <a:p>
            <a:r>
              <a:rPr lang="en-US" dirty="0" err="1"/>
              <a:t>Maturantima</a:t>
            </a:r>
            <a:r>
              <a:rPr lang="en-US" dirty="0"/>
              <a:t> je </a:t>
            </a:r>
            <a:r>
              <a:rPr lang="en-US" dirty="0" err="1"/>
              <a:t>potreban</a:t>
            </a:r>
            <a:r>
              <a:rPr lang="en-US" dirty="0"/>
              <a:t> </a:t>
            </a:r>
            <a:r>
              <a:rPr lang="en-US" dirty="0" err="1"/>
              <a:t>mnogo</a:t>
            </a:r>
            <a:r>
              <a:rPr lang="en-US" dirty="0"/>
              <a:t> </a:t>
            </a:r>
            <a:r>
              <a:rPr lang="en-US" dirty="0" err="1"/>
              <a:t>kompleksniji</a:t>
            </a:r>
            <a:r>
              <a:rPr lang="en-US" dirty="0"/>
              <a:t> vid </a:t>
            </a:r>
            <a:r>
              <a:rPr lang="en-US" dirty="0" err="1"/>
              <a:t>savjetovanja</a:t>
            </a:r>
            <a:r>
              <a:rPr lang="en-US" dirty="0"/>
              <a:t> koji ne </a:t>
            </a:r>
            <a:r>
              <a:rPr lang="en-US" dirty="0" err="1"/>
              <a:t>obuhvata</a:t>
            </a:r>
            <a:r>
              <a:rPr lang="en-US" dirty="0"/>
              <a:t> </a:t>
            </a:r>
            <a:r>
              <a:rPr lang="en-US" dirty="0" err="1"/>
              <a:t>samo</a:t>
            </a:r>
            <a:r>
              <a:rPr lang="en-US" dirty="0"/>
              <a:t> </a:t>
            </a:r>
            <a:r>
              <a:rPr lang="en-US" dirty="0" err="1"/>
              <a:t>ponudu</a:t>
            </a:r>
            <a:r>
              <a:rPr lang="en-US" dirty="0"/>
              <a:t> </a:t>
            </a:r>
            <a:r>
              <a:rPr lang="en-US" dirty="0" err="1"/>
              <a:t>studijskih</a:t>
            </a:r>
            <a:r>
              <a:rPr lang="en-US" dirty="0"/>
              <a:t> </a:t>
            </a:r>
            <a:r>
              <a:rPr lang="en-US" dirty="0" err="1"/>
              <a:t>programa</a:t>
            </a:r>
            <a:r>
              <a:rPr lang="en-US" dirty="0"/>
              <a:t>, </a:t>
            </a:r>
            <a:r>
              <a:rPr lang="en-US" dirty="0" err="1"/>
              <a:t>već</a:t>
            </a:r>
            <a:r>
              <a:rPr lang="en-US" dirty="0"/>
              <a:t> i </a:t>
            </a:r>
            <a:r>
              <a:rPr lang="en-US" dirty="0" err="1"/>
              <a:t>informacije</a:t>
            </a:r>
            <a:r>
              <a:rPr lang="en-US" dirty="0"/>
              <a:t> </a:t>
            </a:r>
            <a:r>
              <a:rPr lang="en-US" dirty="0" err="1"/>
              <a:t>poput</a:t>
            </a:r>
            <a:r>
              <a:rPr lang="en-US" dirty="0"/>
              <a:t> </a:t>
            </a:r>
            <a:r>
              <a:rPr lang="en-US" dirty="0" err="1"/>
              <a:t>troškova</a:t>
            </a:r>
            <a:r>
              <a:rPr lang="en-US" dirty="0"/>
              <a:t> </a:t>
            </a:r>
            <a:r>
              <a:rPr lang="en-US" dirty="0" err="1"/>
              <a:t>života</a:t>
            </a:r>
            <a:r>
              <a:rPr lang="en-US" dirty="0"/>
              <a:t>, </a:t>
            </a:r>
            <a:r>
              <a:rPr lang="en-US" dirty="0" err="1"/>
              <a:t>mogućnosti</a:t>
            </a:r>
            <a:r>
              <a:rPr lang="en-US" dirty="0"/>
              <a:t> za </a:t>
            </a:r>
            <a:r>
              <a:rPr lang="en-US" dirty="0" err="1"/>
              <a:t>dobijanje</a:t>
            </a:r>
            <a:r>
              <a:rPr lang="en-US" dirty="0"/>
              <a:t> </a:t>
            </a:r>
            <a:r>
              <a:rPr lang="en-US" dirty="0" err="1"/>
              <a:t>doma</a:t>
            </a:r>
            <a:r>
              <a:rPr lang="en-US" dirty="0"/>
              <a:t> i sl.</a:t>
            </a:r>
          </a:p>
          <a:p>
            <a:endParaRPr lang="en-US" dirty="0"/>
          </a:p>
          <a:p>
            <a:endParaRPr lang="en-US" dirty="0"/>
          </a:p>
        </p:txBody>
      </p:sp>
      <p:sp>
        <p:nvSpPr>
          <p:cNvPr id="4" name="Slide Number Placeholder 3"/>
          <p:cNvSpPr>
            <a:spLocks noGrp="1"/>
          </p:cNvSpPr>
          <p:nvPr>
            <p:ph type="sldNum" sz="quarter" idx="5"/>
          </p:nvPr>
        </p:nvSpPr>
        <p:spPr/>
        <p:txBody>
          <a:bodyPr/>
          <a:lstStyle/>
          <a:p>
            <a:fld id="{2CE0E3F8-B1C1-4005-9F95-12B61420F1C9}" type="slidenum">
              <a:rPr lang="en-US" smtClean="0"/>
              <a:t>2</a:t>
            </a:fld>
            <a:endParaRPr lang="en-US"/>
          </a:p>
        </p:txBody>
      </p:sp>
    </p:spTree>
    <p:extLst>
      <p:ext uri="{BB962C8B-B14F-4D97-AF65-F5344CB8AC3E}">
        <p14:creationId xmlns:p14="http://schemas.microsoft.com/office/powerpoint/2010/main" val="539302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Otkud</a:t>
            </a:r>
            <a:r>
              <a:rPr lang="en-US" dirty="0"/>
              <a:t> AKOKVO u </a:t>
            </a:r>
            <a:r>
              <a:rPr lang="en-US" dirty="0" err="1"/>
              <a:t>cijeloj</a:t>
            </a:r>
            <a:r>
              <a:rPr lang="en-US" dirty="0"/>
              <a:t> </a:t>
            </a:r>
            <a:r>
              <a:rPr lang="en-US" dirty="0" err="1"/>
              <a:t>priči</a:t>
            </a:r>
            <a:r>
              <a:rPr lang="en-US" dirty="0"/>
              <a:t>? </a:t>
            </a:r>
          </a:p>
          <a:p>
            <a:r>
              <a:rPr lang="en-US" dirty="0" err="1"/>
              <a:t>Namjera</a:t>
            </a:r>
            <a:r>
              <a:rPr lang="en-US" dirty="0"/>
              <a:t> je </a:t>
            </a:r>
            <a:r>
              <a:rPr lang="en-US" dirty="0" err="1"/>
              <a:t>bila</a:t>
            </a:r>
            <a:r>
              <a:rPr lang="en-US" dirty="0"/>
              <a:t> da se AKOKVO </a:t>
            </a:r>
            <a:r>
              <a:rPr lang="en-US" dirty="0" err="1"/>
              <a:t>postavi</a:t>
            </a:r>
            <a:r>
              <a:rPr lang="en-US" dirty="0"/>
              <a:t> </a:t>
            </a:r>
            <a:r>
              <a:rPr lang="en-US" dirty="0" err="1"/>
              <a:t>kao</a:t>
            </a:r>
            <a:r>
              <a:rPr lang="en-US" dirty="0"/>
              <a:t> </a:t>
            </a:r>
            <a:r>
              <a:rPr lang="en-US" dirty="0" err="1"/>
              <a:t>medijator</a:t>
            </a:r>
            <a:r>
              <a:rPr lang="en-US" dirty="0"/>
              <a:t> u </a:t>
            </a:r>
            <a:r>
              <a:rPr lang="en-US" dirty="0" err="1"/>
              <a:t>sistemu</a:t>
            </a:r>
            <a:r>
              <a:rPr lang="en-US" dirty="0"/>
              <a:t> i to </a:t>
            </a:r>
            <a:r>
              <a:rPr lang="en-US" dirty="0" err="1"/>
              <a:t>na</a:t>
            </a:r>
            <a:r>
              <a:rPr lang="en-US" dirty="0"/>
              <a:t> </a:t>
            </a:r>
            <a:r>
              <a:rPr lang="en-US" dirty="0" err="1"/>
              <a:t>način</a:t>
            </a:r>
            <a:r>
              <a:rPr lang="en-US" dirty="0"/>
              <a:t> </a:t>
            </a:r>
            <a:r>
              <a:rPr lang="en-US" dirty="0" err="1"/>
              <a:t>što</a:t>
            </a:r>
            <a:r>
              <a:rPr lang="en-US" dirty="0"/>
              <a:t> </a:t>
            </a:r>
            <a:r>
              <a:rPr lang="en-US" dirty="0" err="1"/>
              <a:t>će</a:t>
            </a:r>
            <a:r>
              <a:rPr lang="en-US" dirty="0"/>
              <a:t> </a:t>
            </a:r>
            <a:r>
              <a:rPr lang="en-US" dirty="0" err="1"/>
              <a:t>nalazi</a:t>
            </a:r>
            <a:r>
              <a:rPr lang="en-US" dirty="0"/>
              <a:t> i </a:t>
            </a:r>
            <a:r>
              <a:rPr lang="en-US" dirty="0" err="1"/>
              <a:t>podaci</a:t>
            </a:r>
            <a:r>
              <a:rPr lang="en-US" dirty="0"/>
              <a:t> </a:t>
            </a:r>
            <a:r>
              <a:rPr lang="en-US" dirty="0" err="1"/>
              <a:t>iz</a:t>
            </a:r>
            <a:r>
              <a:rPr lang="en-US" dirty="0"/>
              <a:t> Analize </a:t>
            </a:r>
            <a:r>
              <a:rPr lang="en-US" dirty="0" err="1"/>
              <a:t>poslužiti</a:t>
            </a:r>
            <a:r>
              <a:rPr lang="en-US" dirty="0"/>
              <a:t> </a:t>
            </a:r>
            <a:r>
              <a:rPr lang="en-US" dirty="0" err="1"/>
              <a:t>kako</a:t>
            </a:r>
            <a:r>
              <a:rPr lang="en-US" dirty="0"/>
              <a:t> </a:t>
            </a:r>
            <a:r>
              <a:rPr lang="en-US" dirty="0" err="1"/>
              <a:t>donosiocima</a:t>
            </a:r>
            <a:r>
              <a:rPr lang="en-US" dirty="0"/>
              <a:t> </a:t>
            </a:r>
            <a:r>
              <a:rPr lang="en-US" dirty="0" err="1"/>
              <a:t>odluka</a:t>
            </a:r>
            <a:r>
              <a:rPr lang="en-US" dirty="0"/>
              <a:t>, </a:t>
            </a:r>
            <a:r>
              <a:rPr lang="en-US" dirty="0" err="1"/>
              <a:t>tako</a:t>
            </a:r>
            <a:r>
              <a:rPr lang="en-US" dirty="0"/>
              <a:t> i </a:t>
            </a:r>
            <a:r>
              <a:rPr lang="en-US" dirty="0" err="1"/>
              <a:t>svim</a:t>
            </a:r>
            <a:r>
              <a:rPr lang="en-US" dirty="0"/>
              <a:t> </a:t>
            </a:r>
            <a:r>
              <a:rPr lang="en-US" dirty="0" err="1"/>
              <a:t>ostalim</a:t>
            </a:r>
            <a:r>
              <a:rPr lang="en-US" dirty="0"/>
              <a:t> </a:t>
            </a:r>
            <a:r>
              <a:rPr lang="en-US" dirty="0" err="1"/>
              <a:t>zainteresovanim</a:t>
            </a:r>
            <a:r>
              <a:rPr lang="en-US" dirty="0"/>
              <a:t> </a:t>
            </a:r>
            <a:r>
              <a:rPr lang="en-US" dirty="0" err="1"/>
              <a:t>stranama</a:t>
            </a:r>
            <a:r>
              <a:rPr lang="en-US" dirty="0"/>
              <a:t> da </a:t>
            </a:r>
            <a:r>
              <a:rPr lang="en-US" dirty="0" err="1"/>
              <a:t>nastave</a:t>
            </a:r>
            <a:r>
              <a:rPr lang="en-US" dirty="0"/>
              <a:t> </a:t>
            </a:r>
            <a:r>
              <a:rPr lang="en-US" dirty="0" err="1"/>
              <a:t>istraživanje</a:t>
            </a:r>
            <a:r>
              <a:rPr lang="en-US" dirty="0"/>
              <a:t>.</a:t>
            </a:r>
          </a:p>
          <a:p>
            <a:endParaRPr lang="en-US" dirty="0"/>
          </a:p>
        </p:txBody>
      </p:sp>
      <p:sp>
        <p:nvSpPr>
          <p:cNvPr id="4" name="Slide Number Placeholder 3"/>
          <p:cNvSpPr>
            <a:spLocks noGrp="1"/>
          </p:cNvSpPr>
          <p:nvPr>
            <p:ph type="sldNum" sz="quarter" idx="5"/>
          </p:nvPr>
        </p:nvSpPr>
        <p:spPr/>
        <p:txBody>
          <a:bodyPr/>
          <a:lstStyle/>
          <a:p>
            <a:fld id="{2CE0E3F8-B1C1-4005-9F95-12B61420F1C9}" type="slidenum">
              <a:rPr lang="en-US" smtClean="0"/>
              <a:t>3</a:t>
            </a:fld>
            <a:endParaRPr lang="en-US"/>
          </a:p>
        </p:txBody>
      </p:sp>
    </p:spTree>
    <p:extLst>
      <p:ext uri="{BB962C8B-B14F-4D97-AF65-F5344CB8AC3E}">
        <p14:creationId xmlns:p14="http://schemas.microsoft.com/office/powerpoint/2010/main" val="1861187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07000"/>
              </a:lnSpc>
              <a:spcAft>
                <a:spcPts val="800"/>
              </a:spcAft>
              <a:buNone/>
            </a:pPr>
            <a:r>
              <a:rPr lang="sr-Latn-ME" sz="1800" kern="100" dirty="0">
                <a:effectLst/>
                <a:latin typeface="Calibri" panose="020F0502020204030204" pitchFamily="34" charset="0"/>
                <a:ea typeface="Calibri" panose="020F0502020204030204" pitchFamily="34" charset="0"/>
                <a:cs typeface="Times New Roman" panose="02020603050405020304" pitchFamily="18" charset="0"/>
              </a:rPr>
              <a:t>Samim Zakonom o visokom obrazovanju definisana je nadležnost AKOKVO da predlaže mjere koje za cilj imaju unaprjeđenje kvaliteta visokog obrazovanja. U vezi sa tim, pošli smo od pretpostavke da ukoliko maturanti budu donosili što adekvatnije odluke o izboru studija, samim tim doprinijeće se unaprjeđenju kvaliteta visokog obrazovanja.</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Aft>
                <a:spcPts val="800"/>
              </a:spcAft>
              <a:buNone/>
            </a:pPr>
            <a:r>
              <a:rPr lang="sr-Latn-ME" sz="1800" kern="100" dirty="0">
                <a:effectLst/>
                <a:latin typeface="Calibri" panose="020F0502020204030204" pitchFamily="34" charset="0"/>
                <a:ea typeface="Calibri" panose="020F0502020204030204" pitchFamily="34" charset="0"/>
                <a:cs typeface="Times New Roman" panose="02020603050405020304" pitchFamily="18" charset="0"/>
              </a:rPr>
              <a:t>Glavni cilj istraživanja je analiza tranzicije na putu prelaza iz srednjeg u visoko obrazovanje, motivi maturanata, želje, planovi, kao i utvrđivanje stepena njihove informisanosti i identifikovanje alatki koje bi im bile od koristi za donošenje odluka.</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Aft>
                <a:spcPts val="800"/>
              </a:spcAft>
            </a:pPr>
            <a:r>
              <a:rPr lang="sr-Latn-ME"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CE0E3F8-B1C1-4005-9F95-12B61420F1C9}" type="slidenum">
              <a:rPr lang="en-US" smtClean="0"/>
              <a:t>4</a:t>
            </a:fld>
            <a:endParaRPr lang="en-US"/>
          </a:p>
        </p:txBody>
      </p:sp>
    </p:spTree>
    <p:extLst>
      <p:ext uri="{BB962C8B-B14F-4D97-AF65-F5344CB8AC3E}">
        <p14:creationId xmlns:p14="http://schemas.microsoft.com/office/powerpoint/2010/main" val="52606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Prije</a:t>
            </a:r>
            <a:r>
              <a:rPr lang="en-US" dirty="0"/>
              <a:t> </a:t>
            </a:r>
            <a:r>
              <a:rPr lang="en-US" dirty="0" err="1"/>
              <a:t>samog</a:t>
            </a:r>
            <a:r>
              <a:rPr lang="en-US" dirty="0"/>
              <a:t> </a:t>
            </a:r>
            <a:r>
              <a:rPr lang="en-US" dirty="0" err="1"/>
              <a:t>definisanja</a:t>
            </a:r>
            <a:r>
              <a:rPr lang="en-US" dirty="0"/>
              <a:t> </a:t>
            </a:r>
            <a:r>
              <a:rPr lang="en-US" dirty="0" err="1"/>
              <a:t>koncepta</a:t>
            </a:r>
            <a:r>
              <a:rPr lang="en-US" dirty="0"/>
              <a:t> </a:t>
            </a:r>
            <a:r>
              <a:rPr lang="en-US" dirty="0" err="1"/>
              <a:t>istraživanja</a:t>
            </a:r>
            <a:r>
              <a:rPr lang="en-US" dirty="0"/>
              <a:t>, </a:t>
            </a:r>
            <a:r>
              <a:rPr lang="en-US" dirty="0" err="1"/>
              <a:t>višemjesečni</a:t>
            </a:r>
            <a:r>
              <a:rPr lang="en-US" dirty="0"/>
              <a:t> rad </a:t>
            </a:r>
            <a:r>
              <a:rPr lang="en-US" dirty="0" err="1"/>
              <a:t>smo</a:t>
            </a:r>
            <a:r>
              <a:rPr lang="en-US" dirty="0"/>
              <a:t> </a:t>
            </a:r>
            <a:r>
              <a:rPr lang="en-US" dirty="0" err="1"/>
              <a:t>posvetili</a:t>
            </a:r>
            <a:r>
              <a:rPr lang="en-US" dirty="0"/>
              <a:t> </a:t>
            </a:r>
            <a:r>
              <a:rPr lang="en-US" dirty="0" err="1"/>
              <a:t>identifikaciji</a:t>
            </a:r>
            <a:r>
              <a:rPr lang="en-US" dirty="0"/>
              <a:t> i </a:t>
            </a:r>
            <a:r>
              <a:rPr lang="en-US" dirty="0" err="1"/>
              <a:t>analizi</a:t>
            </a:r>
            <a:r>
              <a:rPr lang="en-US" dirty="0"/>
              <a:t> </a:t>
            </a:r>
            <a:r>
              <a:rPr lang="en-US" dirty="0" err="1"/>
              <a:t>srodnih</a:t>
            </a:r>
            <a:r>
              <a:rPr lang="en-US" dirty="0"/>
              <a:t> </a:t>
            </a:r>
            <a:r>
              <a:rPr lang="en-US" dirty="0" err="1"/>
              <a:t>istraživanja</a:t>
            </a:r>
            <a:r>
              <a:rPr lang="en-US" dirty="0"/>
              <a:t>, </a:t>
            </a:r>
            <a:r>
              <a:rPr lang="en-US" dirty="0" err="1"/>
              <a:t>kako</a:t>
            </a:r>
            <a:r>
              <a:rPr lang="en-US" dirty="0"/>
              <a:t> u </a:t>
            </a:r>
            <a:r>
              <a:rPr lang="en-US" dirty="0" err="1"/>
              <a:t>regionu</a:t>
            </a:r>
            <a:r>
              <a:rPr lang="en-US" dirty="0"/>
              <a:t>, </a:t>
            </a:r>
            <a:r>
              <a:rPr lang="en-US" dirty="0" err="1"/>
              <a:t>tako</a:t>
            </a:r>
            <a:r>
              <a:rPr lang="en-US" dirty="0"/>
              <a:t> i </a:t>
            </a:r>
            <a:r>
              <a:rPr lang="en-US" dirty="0" err="1"/>
              <a:t>šire</a:t>
            </a:r>
            <a:r>
              <a:rPr lang="en-US" dirty="0"/>
              <a:t>. </a:t>
            </a:r>
            <a:r>
              <a:rPr lang="en-US" dirty="0" err="1"/>
              <a:t>Konkretno</a:t>
            </a:r>
            <a:r>
              <a:rPr lang="en-US" dirty="0"/>
              <a:t>, </a:t>
            </a:r>
            <a:r>
              <a:rPr lang="en-US" dirty="0" err="1"/>
              <a:t>analizirali</a:t>
            </a:r>
            <a:r>
              <a:rPr lang="en-US" dirty="0"/>
              <a:t> </a:t>
            </a:r>
            <a:r>
              <a:rPr lang="en-US" dirty="0" err="1"/>
              <a:t>smo</a:t>
            </a:r>
            <a:r>
              <a:rPr lang="en-US" dirty="0"/>
              <a:t> </a:t>
            </a:r>
            <a:r>
              <a:rPr lang="en-US" dirty="0" err="1"/>
              <a:t>preko</a:t>
            </a:r>
            <a:r>
              <a:rPr lang="en-US" dirty="0"/>
              <a:t> 20 </a:t>
            </a:r>
            <a:r>
              <a:rPr lang="en-US" dirty="0" err="1"/>
              <a:t>analiza</a:t>
            </a:r>
            <a:r>
              <a:rPr lang="en-US" dirty="0"/>
              <a:t> </a:t>
            </a:r>
            <a:r>
              <a:rPr lang="en-US" dirty="0" err="1"/>
              <a:t>koje</a:t>
            </a:r>
            <a:r>
              <a:rPr lang="en-US" dirty="0"/>
              <a:t> se </a:t>
            </a:r>
            <a:r>
              <a:rPr lang="en-US" dirty="0" err="1"/>
              <a:t>bave</a:t>
            </a:r>
            <a:r>
              <a:rPr lang="en-US" dirty="0"/>
              <a:t> </a:t>
            </a:r>
            <a:r>
              <a:rPr lang="en-US" dirty="0" err="1"/>
              <a:t>tematikom</a:t>
            </a:r>
            <a:r>
              <a:rPr lang="en-US" dirty="0"/>
              <a:t> u </a:t>
            </a:r>
            <a:r>
              <a:rPr lang="en-US" dirty="0" err="1"/>
              <a:t>vezi</a:t>
            </a:r>
            <a:r>
              <a:rPr lang="en-US" dirty="0"/>
              <a:t> </a:t>
            </a:r>
            <a:r>
              <a:rPr lang="en-US" dirty="0" err="1"/>
              <a:t>sa</a:t>
            </a:r>
            <a:r>
              <a:rPr lang="en-US" dirty="0"/>
              <a:t> </a:t>
            </a:r>
            <a:r>
              <a:rPr lang="en-US" dirty="0" err="1"/>
              <a:t>donošenjem</a:t>
            </a:r>
            <a:r>
              <a:rPr lang="en-US" dirty="0"/>
              <a:t> </a:t>
            </a:r>
            <a:r>
              <a:rPr lang="en-US" dirty="0" err="1"/>
              <a:t>odluka</a:t>
            </a:r>
            <a:r>
              <a:rPr lang="en-US" dirty="0"/>
              <a:t> </a:t>
            </a:r>
            <a:r>
              <a:rPr lang="en-US" dirty="0" err="1"/>
              <a:t>maturanata</a:t>
            </a:r>
            <a:r>
              <a:rPr lang="en-US" dirty="0"/>
              <a:t> </a:t>
            </a:r>
            <a:r>
              <a:rPr lang="en-US" dirty="0" err="1"/>
              <a:t>na</a:t>
            </a:r>
            <a:r>
              <a:rPr lang="en-US" dirty="0"/>
              <a:t> putu </a:t>
            </a:r>
            <a:r>
              <a:rPr lang="en-US" dirty="0" err="1"/>
              <a:t>prelaza</a:t>
            </a:r>
            <a:r>
              <a:rPr lang="en-US" dirty="0"/>
              <a:t> </a:t>
            </a:r>
            <a:r>
              <a:rPr lang="en-US" dirty="0" err="1"/>
              <a:t>iz</a:t>
            </a:r>
            <a:r>
              <a:rPr lang="en-US" dirty="0"/>
              <a:t> </a:t>
            </a:r>
            <a:r>
              <a:rPr lang="en-US" dirty="0" err="1"/>
              <a:t>srednjeg</a:t>
            </a:r>
            <a:r>
              <a:rPr lang="en-US" dirty="0"/>
              <a:t> u </a:t>
            </a:r>
            <a:r>
              <a:rPr lang="en-US" dirty="0" err="1"/>
              <a:t>visoko</a:t>
            </a:r>
            <a:r>
              <a:rPr lang="en-US" dirty="0"/>
              <a:t> </a:t>
            </a:r>
            <a:r>
              <a:rPr lang="en-US" dirty="0" err="1"/>
              <a:t>obrazovanje</a:t>
            </a:r>
            <a:r>
              <a:rPr lang="en-US" dirty="0"/>
              <a:t>.</a:t>
            </a:r>
          </a:p>
          <a:p>
            <a:r>
              <a:rPr lang="en-US" dirty="0"/>
              <a:t>Na </a:t>
            </a:r>
            <a:r>
              <a:rPr lang="en-US" dirty="0" err="1"/>
              <a:t>osnovu</a:t>
            </a:r>
            <a:r>
              <a:rPr lang="en-US" dirty="0"/>
              <a:t> </a:t>
            </a:r>
            <a:r>
              <a:rPr lang="en-US" dirty="0" err="1"/>
              <a:t>ove</a:t>
            </a:r>
            <a:r>
              <a:rPr lang="en-US" dirty="0"/>
              <a:t> </a:t>
            </a:r>
            <a:r>
              <a:rPr lang="en-US" dirty="0" err="1"/>
              <a:t>aktivnosti</a:t>
            </a:r>
            <a:r>
              <a:rPr lang="en-US" dirty="0"/>
              <a:t> </a:t>
            </a:r>
            <a:r>
              <a:rPr lang="en-US" dirty="0" err="1"/>
              <a:t>nastao</a:t>
            </a:r>
            <a:r>
              <a:rPr lang="en-US" dirty="0"/>
              <a:t> je </a:t>
            </a:r>
            <a:r>
              <a:rPr lang="en-US" dirty="0" err="1"/>
              <a:t>koncept</a:t>
            </a:r>
            <a:r>
              <a:rPr lang="en-US" dirty="0"/>
              <a:t> </a:t>
            </a:r>
            <a:r>
              <a:rPr lang="en-US" dirty="0" err="1"/>
              <a:t>Upitnika</a:t>
            </a:r>
            <a:r>
              <a:rPr lang="en-US" dirty="0"/>
              <a:t>, koji je u </a:t>
            </a:r>
            <a:r>
              <a:rPr lang="en-US" dirty="0" err="1"/>
              <a:t>aprilu</a:t>
            </a:r>
            <a:r>
              <a:rPr lang="en-US" dirty="0"/>
              <a:t> 2024. </a:t>
            </a:r>
            <a:r>
              <a:rPr lang="en-US" dirty="0" err="1"/>
              <a:t>godine</a:t>
            </a:r>
            <a:r>
              <a:rPr lang="en-US" dirty="0"/>
              <a:t> </a:t>
            </a:r>
            <a:r>
              <a:rPr lang="en-US" dirty="0" err="1"/>
              <a:t>distribuiran</a:t>
            </a:r>
            <a:r>
              <a:rPr lang="en-US" dirty="0"/>
              <a:t> </a:t>
            </a:r>
            <a:r>
              <a:rPr lang="en-US" dirty="0" err="1"/>
              <a:t>svim</a:t>
            </a:r>
            <a:r>
              <a:rPr lang="en-US" dirty="0"/>
              <a:t> </a:t>
            </a:r>
            <a:r>
              <a:rPr lang="en-US" dirty="0" err="1"/>
              <a:t>maturantima</a:t>
            </a:r>
            <a:r>
              <a:rPr lang="en-US" dirty="0"/>
              <a:t> u </a:t>
            </a:r>
            <a:r>
              <a:rPr lang="en-US" dirty="0" err="1"/>
              <a:t>Crnoj</a:t>
            </a:r>
            <a:r>
              <a:rPr lang="en-US" dirty="0"/>
              <a:t> Gori. </a:t>
            </a:r>
            <a:r>
              <a:rPr lang="en-US" dirty="0" err="1"/>
              <a:t>Upitnik</a:t>
            </a:r>
            <a:r>
              <a:rPr lang="en-US" dirty="0"/>
              <a:t> se </a:t>
            </a:r>
            <a:r>
              <a:rPr lang="en-US" dirty="0" err="1"/>
              <a:t>sastojao</a:t>
            </a:r>
            <a:r>
              <a:rPr lang="en-US" dirty="0"/>
              <a:t> od </a:t>
            </a:r>
            <a:r>
              <a:rPr lang="en-US" dirty="0" err="1"/>
              <a:t>sljedećih</a:t>
            </a:r>
            <a:r>
              <a:rPr lang="en-US" dirty="0"/>
              <a:t> </a:t>
            </a:r>
            <a:r>
              <a:rPr lang="en-US" dirty="0" err="1"/>
              <a:t>kategorija</a:t>
            </a:r>
            <a:r>
              <a:rPr lang="en-US" dirty="0"/>
              <a:t>: </a:t>
            </a:r>
          </a:p>
          <a:p>
            <a:r>
              <a:rPr lang="en-US" dirty="0" err="1"/>
              <a:t>Upitnik</a:t>
            </a:r>
            <a:r>
              <a:rPr lang="en-US" dirty="0"/>
              <a:t> je </a:t>
            </a:r>
            <a:r>
              <a:rPr lang="en-US" dirty="0" err="1"/>
              <a:t>izrađen</a:t>
            </a:r>
            <a:r>
              <a:rPr lang="en-US" dirty="0"/>
              <a:t> u </a:t>
            </a:r>
            <a:r>
              <a:rPr lang="en-US" dirty="0" err="1"/>
              <a:t>onlajn</a:t>
            </a:r>
            <a:r>
              <a:rPr lang="en-US" dirty="0"/>
              <a:t> </a:t>
            </a:r>
            <a:r>
              <a:rPr lang="en-US" dirty="0" err="1"/>
              <a:t>formi</a:t>
            </a:r>
            <a:r>
              <a:rPr lang="en-US" dirty="0"/>
              <a:t> </a:t>
            </a:r>
            <a:r>
              <a:rPr lang="en-US" dirty="0" err="1"/>
              <a:t>koja</a:t>
            </a:r>
            <a:r>
              <a:rPr lang="en-US" dirty="0"/>
              <a:t> se </a:t>
            </a:r>
            <a:r>
              <a:rPr lang="en-US" dirty="0" err="1"/>
              <a:t>sastoji</a:t>
            </a:r>
            <a:r>
              <a:rPr lang="en-US" dirty="0"/>
              <a:t> od </a:t>
            </a:r>
            <a:r>
              <a:rPr lang="en-US" dirty="0" err="1"/>
              <a:t>pitanja</a:t>
            </a:r>
            <a:r>
              <a:rPr lang="en-US" dirty="0"/>
              <a:t> </a:t>
            </a:r>
            <a:r>
              <a:rPr lang="en-US" dirty="0" err="1"/>
              <a:t>zatvorenog</a:t>
            </a:r>
            <a:r>
              <a:rPr lang="en-US" dirty="0"/>
              <a:t> </a:t>
            </a:r>
            <a:r>
              <a:rPr lang="en-US" dirty="0" err="1"/>
              <a:t>tipa</a:t>
            </a:r>
            <a:r>
              <a:rPr lang="en-US" dirty="0"/>
              <a:t>, </a:t>
            </a:r>
            <a:r>
              <a:rPr lang="en-US" dirty="0" err="1"/>
              <a:t>među</a:t>
            </a:r>
            <a:r>
              <a:rPr lang="en-US" dirty="0"/>
              <a:t> </a:t>
            </a:r>
            <a:r>
              <a:rPr lang="en-US" dirty="0" err="1"/>
              <a:t>kojima</a:t>
            </a:r>
            <a:r>
              <a:rPr lang="en-US" dirty="0"/>
              <a:t> </a:t>
            </a:r>
            <a:r>
              <a:rPr lang="en-US" dirty="0" err="1"/>
              <a:t>su</a:t>
            </a:r>
            <a:r>
              <a:rPr lang="en-US" dirty="0"/>
              <a:t> i </a:t>
            </a:r>
            <a:r>
              <a:rPr lang="en-US" dirty="0" err="1"/>
              <a:t>pitanja</a:t>
            </a:r>
            <a:r>
              <a:rPr lang="en-US" dirty="0"/>
              <a:t> u </a:t>
            </a:r>
            <a:r>
              <a:rPr lang="en-US" dirty="0" err="1"/>
              <a:t>obliku</a:t>
            </a:r>
            <a:r>
              <a:rPr lang="en-US" dirty="0"/>
              <a:t> </a:t>
            </a:r>
            <a:r>
              <a:rPr lang="en-US" dirty="0" err="1"/>
              <a:t>skale</a:t>
            </a:r>
            <a:r>
              <a:rPr lang="en-US" dirty="0"/>
              <a:t> </a:t>
            </a:r>
            <a:r>
              <a:rPr lang="en-US" dirty="0" err="1"/>
              <a:t>koja</a:t>
            </a:r>
            <a:r>
              <a:rPr lang="en-US" dirty="0"/>
              <a:t> </a:t>
            </a:r>
            <a:r>
              <a:rPr lang="en-US" dirty="0" err="1"/>
              <a:t>imaju</a:t>
            </a:r>
            <a:r>
              <a:rPr lang="en-US" dirty="0"/>
              <a:t> </a:t>
            </a:r>
            <a:r>
              <a:rPr lang="en-US" dirty="0" err="1"/>
              <a:t>mogućnost</a:t>
            </a:r>
            <a:r>
              <a:rPr lang="en-US" dirty="0"/>
              <a:t> </a:t>
            </a:r>
            <a:r>
              <a:rPr lang="en-US" dirty="0" err="1"/>
              <a:t>određivanja</a:t>
            </a:r>
            <a:r>
              <a:rPr lang="en-US" dirty="0"/>
              <a:t> </a:t>
            </a:r>
            <a:r>
              <a:rPr lang="en-US" dirty="0" err="1"/>
              <a:t>intenziteta</a:t>
            </a:r>
            <a:r>
              <a:rPr lang="en-US" dirty="0"/>
              <a:t> </a:t>
            </a:r>
            <a:r>
              <a:rPr lang="en-US" dirty="0" err="1"/>
              <a:t>stava</a:t>
            </a:r>
            <a:r>
              <a:rPr lang="en-US" dirty="0"/>
              <a:t>, </a:t>
            </a:r>
            <a:r>
              <a:rPr lang="en-US" dirty="0" err="1"/>
              <a:t>procjene</a:t>
            </a:r>
            <a:r>
              <a:rPr lang="en-US" dirty="0"/>
              <a:t> </a:t>
            </a:r>
            <a:r>
              <a:rPr lang="en-US" dirty="0" err="1"/>
              <a:t>ili</a:t>
            </a:r>
            <a:r>
              <a:rPr lang="en-US" dirty="0"/>
              <a:t> </a:t>
            </a:r>
            <a:r>
              <a:rPr lang="en-US" dirty="0" err="1"/>
              <a:t>učestalosti</a:t>
            </a:r>
            <a:r>
              <a:rPr lang="en-US" dirty="0"/>
              <a:t> </a:t>
            </a:r>
            <a:r>
              <a:rPr lang="en-US" dirty="0" err="1"/>
              <a:t>ponašanja</a:t>
            </a:r>
            <a:r>
              <a:rPr lang="en-US" dirty="0"/>
              <a:t>, </a:t>
            </a:r>
            <a:r>
              <a:rPr lang="en-US" dirty="0" err="1"/>
              <a:t>kao</a:t>
            </a:r>
            <a:r>
              <a:rPr lang="en-US" dirty="0"/>
              <a:t> i </a:t>
            </a:r>
            <a:r>
              <a:rPr lang="en-US" dirty="0" err="1"/>
              <a:t>pitanja</a:t>
            </a:r>
            <a:r>
              <a:rPr lang="en-US" dirty="0"/>
              <a:t> </a:t>
            </a:r>
            <a:r>
              <a:rPr lang="en-US" dirty="0" err="1"/>
              <a:t>otvorenog</a:t>
            </a:r>
            <a:r>
              <a:rPr lang="en-US" dirty="0"/>
              <a:t> </a:t>
            </a:r>
            <a:r>
              <a:rPr lang="en-US" dirty="0" err="1"/>
              <a:t>tipa</a:t>
            </a:r>
            <a:r>
              <a:rPr lang="en-US" dirty="0"/>
              <a:t>, </a:t>
            </a:r>
            <a:r>
              <a:rPr lang="en-US" dirty="0" err="1"/>
              <a:t>na</a:t>
            </a:r>
            <a:r>
              <a:rPr lang="en-US" dirty="0"/>
              <a:t> </a:t>
            </a:r>
            <a:r>
              <a:rPr lang="en-US" dirty="0" err="1"/>
              <a:t>koja</a:t>
            </a:r>
            <a:r>
              <a:rPr lang="en-US" dirty="0"/>
              <a:t> </a:t>
            </a:r>
            <a:r>
              <a:rPr lang="en-US" dirty="0" err="1"/>
              <a:t>ispitanik</a:t>
            </a:r>
            <a:r>
              <a:rPr lang="en-US" dirty="0"/>
              <a:t> mora </a:t>
            </a:r>
            <a:r>
              <a:rPr lang="en-US" dirty="0" err="1"/>
              <a:t>sam</a:t>
            </a:r>
            <a:r>
              <a:rPr lang="en-US" dirty="0"/>
              <a:t> </a:t>
            </a:r>
            <a:r>
              <a:rPr lang="en-US" dirty="0" err="1"/>
              <a:t>pronaći</a:t>
            </a:r>
            <a:r>
              <a:rPr lang="en-US" dirty="0"/>
              <a:t> i </a:t>
            </a:r>
            <a:r>
              <a:rPr lang="en-US" dirty="0" err="1"/>
              <a:t>oblikovati</a:t>
            </a:r>
            <a:r>
              <a:rPr lang="en-US" dirty="0"/>
              <a:t> </a:t>
            </a:r>
            <a:r>
              <a:rPr lang="en-US" dirty="0" err="1"/>
              <a:t>traženi</a:t>
            </a:r>
            <a:r>
              <a:rPr lang="en-US" dirty="0"/>
              <a:t> </a:t>
            </a:r>
            <a:r>
              <a:rPr lang="en-US" dirty="0" err="1"/>
              <a:t>odgovor</a:t>
            </a:r>
            <a:r>
              <a:rPr lang="en-US" dirty="0"/>
              <a:t>.</a:t>
            </a:r>
          </a:p>
          <a:p>
            <a:endParaRPr lang="en-US" dirty="0"/>
          </a:p>
        </p:txBody>
      </p:sp>
      <p:sp>
        <p:nvSpPr>
          <p:cNvPr id="4" name="Slide Number Placeholder 3"/>
          <p:cNvSpPr>
            <a:spLocks noGrp="1"/>
          </p:cNvSpPr>
          <p:nvPr>
            <p:ph type="sldNum" sz="quarter" idx="5"/>
          </p:nvPr>
        </p:nvSpPr>
        <p:spPr/>
        <p:txBody>
          <a:bodyPr/>
          <a:lstStyle/>
          <a:p>
            <a:fld id="{2CE0E3F8-B1C1-4005-9F95-12B61420F1C9}" type="slidenum">
              <a:rPr lang="en-US" smtClean="0"/>
              <a:t>5</a:t>
            </a:fld>
            <a:endParaRPr lang="en-US"/>
          </a:p>
        </p:txBody>
      </p:sp>
    </p:spTree>
    <p:extLst>
      <p:ext uri="{BB962C8B-B14F-4D97-AF65-F5344CB8AC3E}">
        <p14:creationId xmlns:p14="http://schemas.microsoft.com/office/powerpoint/2010/main" val="4021350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Kako bi </a:t>
            </a:r>
            <a:r>
              <a:rPr lang="en-US" dirty="0" err="1"/>
              <a:t>pomenute</a:t>
            </a:r>
            <a:r>
              <a:rPr lang="en-US" dirty="0"/>
              <a:t> </a:t>
            </a:r>
            <a:r>
              <a:rPr lang="en-US" dirty="0" err="1"/>
              <a:t>podatke</a:t>
            </a:r>
            <a:r>
              <a:rPr lang="en-US" dirty="0"/>
              <a:t> </a:t>
            </a:r>
            <a:r>
              <a:rPr lang="en-US" dirty="0" err="1"/>
              <a:t>analizirala</a:t>
            </a:r>
            <a:r>
              <a:rPr lang="en-US" dirty="0"/>
              <a:t> </a:t>
            </a:r>
            <a:r>
              <a:rPr lang="en-US" dirty="0" err="1"/>
              <a:t>na</a:t>
            </a:r>
            <a:r>
              <a:rPr lang="en-US" dirty="0"/>
              <a:t> </a:t>
            </a:r>
            <a:r>
              <a:rPr lang="en-US" dirty="0" err="1"/>
              <a:t>što</a:t>
            </a:r>
            <a:r>
              <a:rPr lang="en-US" dirty="0"/>
              <a:t> </a:t>
            </a:r>
            <a:r>
              <a:rPr lang="en-US" dirty="0" err="1"/>
              <a:t>kvalitetniji</a:t>
            </a:r>
            <a:r>
              <a:rPr lang="en-US" dirty="0"/>
              <a:t> </a:t>
            </a:r>
            <a:r>
              <a:rPr lang="en-US" dirty="0" err="1"/>
              <a:t>način</a:t>
            </a:r>
            <a:r>
              <a:rPr lang="en-US" dirty="0"/>
              <a:t>, AKOKVO je u </a:t>
            </a:r>
            <a:r>
              <a:rPr lang="en-US" dirty="0" err="1"/>
              <a:t>ovaj</a:t>
            </a:r>
            <a:r>
              <a:rPr lang="en-US" dirty="0"/>
              <a:t> </a:t>
            </a:r>
            <a:r>
              <a:rPr lang="en-US" dirty="0" err="1"/>
              <a:t>proces</a:t>
            </a:r>
            <a:r>
              <a:rPr lang="en-US" dirty="0"/>
              <a:t> </a:t>
            </a:r>
            <a:r>
              <a:rPr lang="en-US" dirty="0" err="1"/>
              <a:t>uključila</a:t>
            </a:r>
            <a:r>
              <a:rPr lang="en-US" dirty="0"/>
              <a:t> </a:t>
            </a:r>
            <a:r>
              <a:rPr lang="en-US" dirty="0" err="1"/>
              <a:t>međunarodnog</a:t>
            </a:r>
            <a:r>
              <a:rPr lang="en-US" dirty="0"/>
              <a:t> </a:t>
            </a:r>
            <a:r>
              <a:rPr lang="en-US" dirty="0" err="1"/>
              <a:t>eksperta</a:t>
            </a:r>
            <a:r>
              <a:rPr lang="en-US" dirty="0"/>
              <a:t> Martina </a:t>
            </a:r>
            <a:r>
              <a:rPr lang="en-US" dirty="0" err="1"/>
              <a:t>Ungera</a:t>
            </a:r>
            <a:r>
              <a:rPr lang="en-US" dirty="0"/>
              <a:t>, </a:t>
            </a:r>
            <a:r>
              <a:rPr lang="en-US" dirty="0" err="1"/>
              <a:t>načelnika</a:t>
            </a:r>
            <a:r>
              <a:rPr lang="en-US" dirty="0"/>
              <a:t> </a:t>
            </a:r>
            <a:r>
              <a:rPr lang="en-US" dirty="0" err="1"/>
              <a:t>istraživačke</a:t>
            </a:r>
            <a:r>
              <a:rPr lang="en-US" dirty="0"/>
              <a:t> </a:t>
            </a:r>
            <a:r>
              <a:rPr lang="en-US" dirty="0" err="1"/>
              <a:t>grupe</a:t>
            </a:r>
            <a:r>
              <a:rPr lang="en-US" dirty="0"/>
              <a:t> </a:t>
            </a:r>
            <a:r>
              <a:rPr lang="en-US" dirty="0" err="1"/>
              <a:t>iz</a:t>
            </a:r>
            <a:r>
              <a:rPr lang="en-US" dirty="0"/>
              <a:t> </a:t>
            </a:r>
            <a:r>
              <a:rPr lang="en-US" dirty="0" err="1"/>
              <a:t>oblasti</a:t>
            </a:r>
            <a:r>
              <a:rPr lang="en-US" dirty="0"/>
              <a:t> </a:t>
            </a:r>
            <a:r>
              <a:rPr lang="en-US" dirty="0" err="1"/>
              <a:t>istraživanja</a:t>
            </a:r>
            <a:r>
              <a:rPr lang="en-US" dirty="0"/>
              <a:t> u </a:t>
            </a:r>
            <a:r>
              <a:rPr lang="en-US" dirty="0" err="1"/>
              <a:t>obrazovanju</a:t>
            </a:r>
            <a:r>
              <a:rPr lang="en-US" dirty="0"/>
              <a:t> </a:t>
            </a:r>
            <a:r>
              <a:rPr lang="en-US" dirty="0" err="1"/>
              <a:t>sa</a:t>
            </a:r>
            <a:r>
              <a:rPr lang="en-US" dirty="0"/>
              <a:t> </a:t>
            </a:r>
            <a:r>
              <a:rPr lang="en-US" dirty="0" err="1"/>
              <a:t>Instituta</a:t>
            </a:r>
            <a:r>
              <a:rPr lang="en-US" dirty="0"/>
              <a:t> za </a:t>
            </a:r>
            <a:r>
              <a:rPr lang="en-US" dirty="0" err="1"/>
              <a:t>napredne</a:t>
            </a:r>
            <a:r>
              <a:rPr lang="en-US" dirty="0"/>
              <a:t> </a:t>
            </a:r>
            <a:r>
              <a:rPr lang="en-US" dirty="0" err="1"/>
              <a:t>studije</a:t>
            </a:r>
            <a:r>
              <a:rPr lang="en-US" dirty="0"/>
              <a:t> (IHS) </a:t>
            </a:r>
            <a:r>
              <a:rPr lang="en-US" dirty="0" err="1"/>
              <a:t>iz</a:t>
            </a:r>
            <a:r>
              <a:rPr lang="en-US" dirty="0"/>
              <a:t> </a:t>
            </a:r>
            <a:r>
              <a:rPr lang="en-US" dirty="0" err="1"/>
              <a:t>Beča</a:t>
            </a:r>
            <a:r>
              <a:rPr lang="en-US" dirty="0"/>
              <a:t>, </a:t>
            </a:r>
            <a:r>
              <a:rPr lang="en-US" dirty="0" err="1"/>
              <a:t>Austrija</a:t>
            </a:r>
            <a:r>
              <a:rPr lang="en-US" dirty="0"/>
              <a:t>. Institut za </a:t>
            </a:r>
            <a:r>
              <a:rPr lang="en-US" dirty="0" err="1"/>
              <a:t>napredne</a:t>
            </a:r>
            <a:r>
              <a:rPr lang="en-US" dirty="0"/>
              <a:t> </a:t>
            </a:r>
            <a:r>
              <a:rPr lang="en-US" dirty="0" err="1"/>
              <a:t>studije</a:t>
            </a:r>
            <a:r>
              <a:rPr lang="en-US" dirty="0"/>
              <a:t> </a:t>
            </a:r>
            <a:r>
              <a:rPr lang="en-US" dirty="0" err="1"/>
              <a:t>ima</a:t>
            </a:r>
            <a:r>
              <a:rPr lang="en-US" dirty="0"/>
              <a:t> </a:t>
            </a:r>
            <a:r>
              <a:rPr lang="en-US" dirty="0" err="1"/>
              <a:t>dugogodišnju</a:t>
            </a:r>
            <a:r>
              <a:rPr lang="en-US" dirty="0"/>
              <a:t> </a:t>
            </a:r>
            <a:r>
              <a:rPr lang="en-US" dirty="0" err="1"/>
              <a:t>tradiciju</a:t>
            </a:r>
            <a:r>
              <a:rPr lang="en-US" dirty="0"/>
              <a:t> i </a:t>
            </a:r>
            <a:r>
              <a:rPr lang="en-US" dirty="0" err="1"/>
              <a:t>iskustvo</a:t>
            </a:r>
            <a:r>
              <a:rPr lang="en-US" dirty="0"/>
              <a:t> </a:t>
            </a:r>
            <a:r>
              <a:rPr lang="en-US" dirty="0" err="1"/>
              <a:t>kada</a:t>
            </a:r>
            <a:r>
              <a:rPr lang="en-US" dirty="0"/>
              <a:t> je u </a:t>
            </a:r>
            <a:r>
              <a:rPr lang="en-US" dirty="0" err="1"/>
              <a:t>pitanju</a:t>
            </a:r>
            <a:r>
              <a:rPr lang="en-US" dirty="0"/>
              <a:t> </a:t>
            </a:r>
            <a:r>
              <a:rPr lang="en-US" dirty="0" err="1"/>
              <a:t>izrada</a:t>
            </a:r>
            <a:r>
              <a:rPr lang="en-US" dirty="0"/>
              <a:t> </a:t>
            </a:r>
            <a:r>
              <a:rPr lang="en-US" dirty="0" err="1"/>
              <a:t>sličnih</a:t>
            </a:r>
            <a:r>
              <a:rPr lang="en-US" dirty="0"/>
              <a:t> </a:t>
            </a:r>
            <a:r>
              <a:rPr lang="en-US" dirty="0" err="1"/>
              <a:t>istraživanja</a:t>
            </a:r>
            <a:r>
              <a:rPr lang="sr-Latn-ME" dirty="0"/>
              <a:t> (više od 20 godina na evropskom nivou)</a:t>
            </a:r>
            <a:r>
              <a:rPr lang="en-US" dirty="0"/>
              <a:t>. Za </a:t>
            </a:r>
            <a:r>
              <a:rPr lang="en-US" dirty="0" err="1"/>
              <a:t>kompleksniju</a:t>
            </a:r>
            <a:r>
              <a:rPr lang="en-US" dirty="0"/>
              <a:t> </a:t>
            </a:r>
            <a:r>
              <a:rPr lang="en-US" dirty="0" err="1"/>
              <a:t>obradu</a:t>
            </a:r>
            <a:r>
              <a:rPr lang="en-US" dirty="0"/>
              <a:t> </a:t>
            </a:r>
            <a:r>
              <a:rPr lang="en-US" dirty="0" err="1"/>
              <a:t>podataka</a:t>
            </a:r>
            <a:r>
              <a:rPr lang="en-US" dirty="0"/>
              <a:t>, </a:t>
            </a:r>
            <a:r>
              <a:rPr lang="en-US" dirty="0" err="1"/>
              <a:t>korišten</a:t>
            </a:r>
            <a:r>
              <a:rPr lang="en-US" dirty="0"/>
              <a:t> je </a:t>
            </a:r>
            <a:r>
              <a:rPr lang="en-US" dirty="0" err="1"/>
              <a:t>statistički</a:t>
            </a:r>
            <a:r>
              <a:rPr lang="en-US" dirty="0"/>
              <a:t> program SPSS.</a:t>
            </a:r>
          </a:p>
        </p:txBody>
      </p:sp>
      <p:sp>
        <p:nvSpPr>
          <p:cNvPr id="4" name="Slide Number Placeholder 3"/>
          <p:cNvSpPr>
            <a:spLocks noGrp="1"/>
          </p:cNvSpPr>
          <p:nvPr>
            <p:ph type="sldNum" sz="quarter" idx="5"/>
          </p:nvPr>
        </p:nvSpPr>
        <p:spPr/>
        <p:txBody>
          <a:bodyPr/>
          <a:lstStyle/>
          <a:p>
            <a:fld id="{2CE0E3F8-B1C1-4005-9F95-12B61420F1C9}" type="slidenum">
              <a:rPr lang="en-US" smtClean="0"/>
              <a:t>6</a:t>
            </a:fld>
            <a:endParaRPr lang="en-US"/>
          </a:p>
        </p:txBody>
      </p:sp>
    </p:spTree>
    <p:extLst>
      <p:ext uri="{BB962C8B-B14F-4D97-AF65-F5344CB8AC3E}">
        <p14:creationId xmlns:p14="http://schemas.microsoft.com/office/powerpoint/2010/main" val="1694412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Procenat</a:t>
            </a:r>
            <a:r>
              <a:rPr lang="en-US" dirty="0"/>
              <a:t> </a:t>
            </a:r>
            <a:r>
              <a:rPr lang="en-US" dirty="0" err="1"/>
              <a:t>odgovora</a:t>
            </a:r>
            <a:r>
              <a:rPr lang="en-US" dirty="0"/>
              <a:t> </a:t>
            </a:r>
            <a:r>
              <a:rPr lang="en-US" dirty="0" err="1"/>
              <a:t>na</a:t>
            </a:r>
            <a:r>
              <a:rPr lang="en-US" dirty="0"/>
              <a:t> </a:t>
            </a:r>
            <a:r>
              <a:rPr lang="en-US" dirty="0" err="1"/>
              <a:t>pitanja</a:t>
            </a:r>
            <a:r>
              <a:rPr lang="en-US" dirty="0"/>
              <a:t> je bio </a:t>
            </a:r>
            <a:r>
              <a:rPr lang="en-US" dirty="0" err="1"/>
              <a:t>mnogo</a:t>
            </a:r>
            <a:r>
              <a:rPr lang="en-US" dirty="0"/>
              <a:t> </a:t>
            </a:r>
            <a:r>
              <a:rPr lang="en-US" dirty="0" err="1"/>
              <a:t>veći</a:t>
            </a:r>
            <a:r>
              <a:rPr lang="en-US" dirty="0"/>
              <a:t> </a:t>
            </a:r>
            <a:r>
              <a:rPr lang="en-US" dirty="0" err="1"/>
              <a:t>kada</a:t>
            </a:r>
            <a:r>
              <a:rPr lang="en-US" dirty="0"/>
              <a:t> </a:t>
            </a:r>
            <a:r>
              <a:rPr lang="en-US" dirty="0" err="1"/>
              <a:t>su</a:t>
            </a:r>
            <a:r>
              <a:rPr lang="en-US" dirty="0"/>
              <a:t> u </a:t>
            </a:r>
            <a:r>
              <a:rPr lang="en-US" dirty="0" err="1"/>
              <a:t>pitanju</a:t>
            </a:r>
            <a:r>
              <a:rPr lang="en-US" dirty="0"/>
              <a:t> </a:t>
            </a:r>
            <a:r>
              <a:rPr lang="en-US" dirty="0" err="1"/>
              <a:t>pripadnice</a:t>
            </a:r>
            <a:r>
              <a:rPr lang="en-US" dirty="0"/>
              <a:t> </a:t>
            </a:r>
            <a:r>
              <a:rPr lang="en-US" dirty="0" err="1"/>
              <a:t>ženskog</a:t>
            </a:r>
            <a:r>
              <a:rPr lang="en-US" dirty="0"/>
              <a:t> </a:t>
            </a:r>
            <a:r>
              <a:rPr lang="en-US" dirty="0" err="1"/>
              <a:t>pola</a:t>
            </a:r>
            <a:r>
              <a:rPr lang="en-US" dirty="0"/>
              <a:t>, </a:t>
            </a:r>
            <a:r>
              <a:rPr lang="en-US" dirty="0" err="1"/>
              <a:t>iako</a:t>
            </a:r>
            <a:r>
              <a:rPr lang="en-US" dirty="0"/>
              <a:t> je </a:t>
            </a:r>
            <a:r>
              <a:rPr lang="en-US" dirty="0" err="1"/>
              <a:t>razlika</a:t>
            </a:r>
            <a:r>
              <a:rPr lang="en-US" dirty="0"/>
              <a:t> u </a:t>
            </a:r>
            <a:r>
              <a:rPr lang="en-US" dirty="0" err="1"/>
              <a:t>polu</a:t>
            </a:r>
            <a:r>
              <a:rPr lang="en-US" dirty="0"/>
              <a:t> </a:t>
            </a:r>
            <a:r>
              <a:rPr lang="en-US" dirty="0" err="1"/>
              <a:t>na</a:t>
            </a:r>
            <a:r>
              <a:rPr lang="en-US" dirty="0"/>
              <a:t> </a:t>
            </a:r>
            <a:r>
              <a:rPr lang="en-US" dirty="0" err="1"/>
              <a:t>nivou</a:t>
            </a:r>
            <a:r>
              <a:rPr lang="en-US" dirty="0"/>
              <a:t> </a:t>
            </a:r>
            <a:r>
              <a:rPr lang="en-US" dirty="0" err="1"/>
              <a:t>cjelokupne</a:t>
            </a:r>
            <a:r>
              <a:rPr lang="en-US" dirty="0"/>
              <a:t> </a:t>
            </a:r>
            <a:r>
              <a:rPr lang="en-US" dirty="0" err="1"/>
              <a:t>populacije</a:t>
            </a:r>
            <a:r>
              <a:rPr lang="en-US" dirty="0"/>
              <a:t> </a:t>
            </a:r>
            <a:r>
              <a:rPr lang="en-US" dirty="0" err="1"/>
              <a:t>minimalna</a:t>
            </a:r>
            <a:r>
              <a:rPr lang="en-US" dirty="0"/>
              <a:t> (4% u </a:t>
            </a:r>
            <a:r>
              <a:rPr lang="en-US" dirty="0" err="1"/>
              <a:t>korist</a:t>
            </a:r>
            <a:r>
              <a:rPr lang="en-US" dirty="0"/>
              <a:t> </a:t>
            </a:r>
            <a:r>
              <a:rPr lang="en-US" dirty="0" err="1"/>
              <a:t>pripadnica</a:t>
            </a:r>
            <a:r>
              <a:rPr lang="en-US" dirty="0"/>
              <a:t> </a:t>
            </a:r>
            <a:r>
              <a:rPr lang="en-US" dirty="0" err="1"/>
              <a:t>ženskog</a:t>
            </a:r>
            <a:r>
              <a:rPr lang="en-US" dirty="0"/>
              <a:t> </a:t>
            </a:r>
            <a:r>
              <a:rPr lang="en-US" dirty="0" err="1"/>
              <a:t>pola</a:t>
            </a:r>
            <a:r>
              <a:rPr lang="en-US" dirty="0"/>
              <a:t>).</a:t>
            </a:r>
          </a:p>
          <a:p>
            <a:r>
              <a:rPr lang="en-US" dirty="0"/>
              <a:t>Kada </a:t>
            </a:r>
            <a:r>
              <a:rPr lang="en-US" dirty="0" err="1"/>
              <a:t>su</a:t>
            </a:r>
            <a:r>
              <a:rPr lang="en-US" dirty="0"/>
              <a:t> u </a:t>
            </a:r>
            <a:r>
              <a:rPr lang="en-US" dirty="0" err="1"/>
              <a:t>pitanju</a:t>
            </a:r>
            <a:r>
              <a:rPr lang="en-US" dirty="0"/>
              <a:t> </a:t>
            </a:r>
            <a:r>
              <a:rPr lang="en-US" dirty="0" err="1"/>
              <a:t>regioni</a:t>
            </a:r>
            <a:r>
              <a:rPr lang="en-US" dirty="0"/>
              <a:t>, </a:t>
            </a:r>
            <a:r>
              <a:rPr lang="en-US" dirty="0" err="1"/>
              <a:t>iako</a:t>
            </a:r>
            <a:r>
              <a:rPr lang="en-US" dirty="0"/>
              <a:t> je </a:t>
            </a:r>
            <a:r>
              <a:rPr lang="en-US" dirty="0" err="1"/>
              <a:t>Crna</a:t>
            </a:r>
            <a:r>
              <a:rPr lang="en-US" dirty="0"/>
              <a:t> Gora </a:t>
            </a:r>
            <a:r>
              <a:rPr lang="en-US" dirty="0" err="1"/>
              <a:t>obično</a:t>
            </a:r>
            <a:r>
              <a:rPr lang="en-US" dirty="0"/>
              <a:t> </a:t>
            </a:r>
            <a:r>
              <a:rPr lang="en-US" dirty="0" err="1"/>
              <a:t>podijeljena</a:t>
            </a:r>
            <a:r>
              <a:rPr lang="en-US" dirty="0"/>
              <a:t> </a:t>
            </a:r>
            <a:r>
              <a:rPr lang="en-US" dirty="0" err="1"/>
              <a:t>na</a:t>
            </a:r>
            <a:r>
              <a:rPr lang="en-US" dirty="0"/>
              <a:t> tri </a:t>
            </a:r>
            <a:r>
              <a:rPr lang="en-US" dirty="0" err="1"/>
              <a:t>regiona</a:t>
            </a:r>
            <a:r>
              <a:rPr lang="en-US" dirty="0"/>
              <a:t>: </a:t>
            </a:r>
            <a:r>
              <a:rPr lang="en-US" dirty="0" err="1"/>
              <a:t>centralni</a:t>
            </a:r>
            <a:r>
              <a:rPr lang="en-US" dirty="0"/>
              <a:t>, </a:t>
            </a:r>
            <a:r>
              <a:rPr lang="en-US" dirty="0" err="1"/>
              <a:t>sjeverni</a:t>
            </a:r>
            <a:r>
              <a:rPr lang="en-US" dirty="0"/>
              <a:t> i </a:t>
            </a:r>
            <a:r>
              <a:rPr lang="en-US" dirty="0" err="1"/>
              <a:t>južni</a:t>
            </a:r>
            <a:r>
              <a:rPr lang="en-US" dirty="0"/>
              <a:t>, za </a:t>
            </a:r>
            <a:r>
              <a:rPr lang="en-US" dirty="0" err="1"/>
              <a:t>potrebe</a:t>
            </a:r>
            <a:r>
              <a:rPr lang="en-US" dirty="0"/>
              <a:t> </a:t>
            </a:r>
            <a:r>
              <a:rPr lang="en-US" dirty="0" err="1"/>
              <a:t>ove</a:t>
            </a:r>
            <a:r>
              <a:rPr lang="en-US" dirty="0"/>
              <a:t> Analize, </a:t>
            </a:r>
            <a:r>
              <a:rPr lang="en-US" dirty="0" err="1"/>
              <a:t>primijenili</a:t>
            </a:r>
            <a:r>
              <a:rPr lang="en-US" dirty="0"/>
              <a:t> </a:t>
            </a:r>
            <a:r>
              <a:rPr lang="en-US" dirty="0" err="1"/>
              <a:t>smo</a:t>
            </a:r>
            <a:r>
              <a:rPr lang="en-US" dirty="0"/>
              <a:t> </a:t>
            </a:r>
            <a:r>
              <a:rPr lang="en-US" dirty="0" err="1"/>
              <a:t>malo</a:t>
            </a:r>
            <a:r>
              <a:rPr lang="en-US" dirty="0"/>
              <a:t> </a:t>
            </a:r>
            <a:r>
              <a:rPr lang="en-US" dirty="0" err="1"/>
              <a:t>drugačiju</a:t>
            </a:r>
            <a:r>
              <a:rPr lang="en-US" dirty="0"/>
              <a:t> </a:t>
            </a:r>
            <a:r>
              <a:rPr lang="en-US" dirty="0" err="1"/>
              <a:t>podjelu</a:t>
            </a:r>
            <a:r>
              <a:rPr lang="en-US" dirty="0"/>
              <a:t> i to </a:t>
            </a:r>
            <a:r>
              <a:rPr lang="en-US" dirty="0" err="1"/>
              <a:t>na</a:t>
            </a:r>
            <a:r>
              <a:rPr lang="en-US" dirty="0"/>
              <a:t> </a:t>
            </a:r>
            <a:r>
              <a:rPr lang="en-US" dirty="0" err="1"/>
              <a:t>način</a:t>
            </a:r>
            <a:r>
              <a:rPr lang="en-US" dirty="0"/>
              <a:t> </a:t>
            </a:r>
            <a:r>
              <a:rPr lang="en-US" dirty="0" err="1"/>
              <a:t>što</a:t>
            </a:r>
            <a:r>
              <a:rPr lang="en-US" dirty="0"/>
              <a:t> je Podgorica </a:t>
            </a:r>
            <a:r>
              <a:rPr lang="en-US" dirty="0" err="1"/>
              <a:t>izdvojena</a:t>
            </a:r>
            <a:r>
              <a:rPr lang="en-US" dirty="0"/>
              <a:t> </a:t>
            </a:r>
            <a:r>
              <a:rPr lang="en-US" dirty="0" err="1"/>
              <a:t>iz</a:t>
            </a:r>
            <a:r>
              <a:rPr lang="en-US" dirty="0"/>
              <a:t> </a:t>
            </a:r>
            <a:r>
              <a:rPr lang="en-US" dirty="0" err="1"/>
              <a:t>centralnog</a:t>
            </a:r>
            <a:r>
              <a:rPr lang="en-US" dirty="0"/>
              <a:t> </a:t>
            </a:r>
            <a:r>
              <a:rPr lang="en-US" dirty="0" err="1"/>
              <a:t>regiona</a:t>
            </a:r>
            <a:r>
              <a:rPr lang="en-US" dirty="0"/>
              <a:t>. </a:t>
            </a:r>
            <a:r>
              <a:rPr lang="en-US" dirty="0" err="1"/>
              <a:t>Razlog</a:t>
            </a:r>
            <a:r>
              <a:rPr lang="en-US" dirty="0"/>
              <a:t> za to je </a:t>
            </a:r>
            <a:r>
              <a:rPr lang="en-US" dirty="0" err="1"/>
              <a:t>činjenica</a:t>
            </a:r>
            <a:r>
              <a:rPr lang="en-US" dirty="0"/>
              <a:t> da </a:t>
            </a:r>
            <a:r>
              <a:rPr lang="en-US" dirty="0" err="1"/>
              <a:t>maturanti</a:t>
            </a:r>
            <a:r>
              <a:rPr lang="en-US" dirty="0"/>
              <a:t> </a:t>
            </a:r>
            <a:r>
              <a:rPr lang="en-US" dirty="0" err="1"/>
              <a:t>iz</a:t>
            </a:r>
            <a:r>
              <a:rPr lang="en-US" dirty="0"/>
              <a:t> </a:t>
            </a:r>
            <a:r>
              <a:rPr lang="en-US" dirty="0" err="1"/>
              <a:t>Podgorice</a:t>
            </a:r>
            <a:r>
              <a:rPr lang="en-US" dirty="0"/>
              <a:t> </a:t>
            </a:r>
            <a:r>
              <a:rPr lang="en-US" dirty="0" err="1"/>
              <a:t>čine</a:t>
            </a:r>
            <a:r>
              <a:rPr lang="en-US" dirty="0"/>
              <a:t> </a:t>
            </a:r>
            <a:r>
              <a:rPr lang="en-US" dirty="0" err="1"/>
              <a:t>gotovo</a:t>
            </a:r>
            <a:r>
              <a:rPr lang="en-US" dirty="0"/>
              <a:t> </a:t>
            </a:r>
            <a:r>
              <a:rPr lang="en-US" dirty="0" err="1"/>
              <a:t>trećinu</a:t>
            </a:r>
            <a:r>
              <a:rPr lang="en-US" dirty="0"/>
              <a:t> </a:t>
            </a:r>
            <a:r>
              <a:rPr lang="en-US" dirty="0" err="1"/>
              <a:t>svih</a:t>
            </a:r>
            <a:r>
              <a:rPr lang="en-US" dirty="0"/>
              <a:t> </a:t>
            </a:r>
            <a:r>
              <a:rPr lang="en-US" dirty="0" err="1"/>
              <a:t>maturanata</a:t>
            </a:r>
            <a:r>
              <a:rPr lang="en-US" dirty="0"/>
              <a:t> u </a:t>
            </a:r>
            <a:r>
              <a:rPr lang="en-US" dirty="0" err="1"/>
              <a:t>Crnoj</a:t>
            </a:r>
            <a:r>
              <a:rPr lang="en-US" dirty="0"/>
              <a:t> Gori.  Podgorica je </a:t>
            </a:r>
            <a:r>
              <a:rPr lang="en-US" dirty="0" err="1"/>
              <a:t>imala</a:t>
            </a:r>
            <a:r>
              <a:rPr lang="en-US" dirty="0"/>
              <a:t> </a:t>
            </a:r>
            <a:r>
              <a:rPr lang="en-US" dirty="0" err="1"/>
              <a:t>najniži</a:t>
            </a:r>
            <a:r>
              <a:rPr lang="en-US" dirty="0"/>
              <a:t> </a:t>
            </a:r>
            <a:r>
              <a:rPr lang="en-US" dirty="0" err="1"/>
              <a:t>stepen</a:t>
            </a:r>
            <a:r>
              <a:rPr lang="en-US" dirty="0"/>
              <a:t> </a:t>
            </a:r>
            <a:r>
              <a:rPr lang="en-US" dirty="0" err="1"/>
              <a:t>popunjenosti</a:t>
            </a:r>
            <a:r>
              <a:rPr lang="en-US" dirty="0"/>
              <a:t> </a:t>
            </a:r>
            <a:r>
              <a:rPr lang="en-US" dirty="0" err="1"/>
              <a:t>među</a:t>
            </a:r>
            <a:r>
              <a:rPr lang="en-US" dirty="0"/>
              <a:t> </a:t>
            </a:r>
            <a:r>
              <a:rPr lang="en-US" dirty="0" err="1"/>
              <a:t>svim</a:t>
            </a:r>
            <a:r>
              <a:rPr lang="en-US" dirty="0"/>
              <a:t> </a:t>
            </a:r>
            <a:r>
              <a:rPr lang="en-US" dirty="0" err="1"/>
              <a:t>gradovima</a:t>
            </a:r>
            <a:r>
              <a:rPr lang="en-US" dirty="0"/>
              <a:t> (15%).</a:t>
            </a:r>
          </a:p>
          <a:p>
            <a:endParaRPr lang="en-US" dirty="0"/>
          </a:p>
        </p:txBody>
      </p:sp>
      <p:sp>
        <p:nvSpPr>
          <p:cNvPr id="4" name="Slide Number Placeholder 3"/>
          <p:cNvSpPr>
            <a:spLocks noGrp="1"/>
          </p:cNvSpPr>
          <p:nvPr>
            <p:ph type="sldNum" sz="quarter" idx="5"/>
          </p:nvPr>
        </p:nvSpPr>
        <p:spPr/>
        <p:txBody>
          <a:bodyPr/>
          <a:lstStyle/>
          <a:p>
            <a:fld id="{2CE0E3F8-B1C1-4005-9F95-12B61420F1C9}" type="slidenum">
              <a:rPr lang="en-US" smtClean="0"/>
              <a:t>7</a:t>
            </a:fld>
            <a:endParaRPr lang="en-US"/>
          </a:p>
        </p:txBody>
      </p:sp>
    </p:spTree>
    <p:extLst>
      <p:ext uri="{BB962C8B-B14F-4D97-AF65-F5344CB8AC3E}">
        <p14:creationId xmlns:p14="http://schemas.microsoft.com/office/powerpoint/2010/main" val="3336690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Procenat</a:t>
            </a:r>
            <a:r>
              <a:rPr lang="en-US" dirty="0"/>
              <a:t> </a:t>
            </a:r>
            <a:r>
              <a:rPr lang="en-US" dirty="0" err="1"/>
              <a:t>pripadnika</a:t>
            </a:r>
            <a:r>
              <a:rPr lang="en-US" dirty="0"/>
              <a:t> </a:t>
            </a:r>
            <a:r>
              <a:rPr lang="en-US" dirty="0" err="1"/>
              <a:t>muškog</a:t>
            </a:r>
            <a:r>
              <a:rPr lang="en-US" dirty="0"/>
              <a:t> i </a:t>
            </a:r>
            <a:r>
              <a:rPr lang="en-US" dirty="0" err="1"/>
              <a:t>ženskog</a:t>
            </a:r>
            <a:r>
              <a:rPr lang="en-US" dirty="0"/>
              <a:t> </a:t>
            </a:r>
            <a:r>
              <a:rPr lang="en-US" dirty="0" err="1"/>
              <a:t>pola</a:t>
            </a:r>
            <a:r>
              <a:rPr lang="en-US" dirty="0"/>
              <a:t> </a:t>
            </a:r>
            <a:r>
              <a:rPr lang="en-US" dirty="0" err="1"/>
              <a:t>kod</a:t>
            </a:r>
            <a:r>
              <a:rPr lang="en-US" dirty="0"/>
              <a:t> </a:t>
            </a:r>
            <a:r>
              <a:rPr lang="en-US" dirty="0" err="1"/>
              <a:t>maturanata</a:t>
            </a:r>
            <a:r>
              <a:rPr lang="en-US" dirty="0"/>
              <a:t> je </a:t>
            </a:r>
            <a:r>
              <a:rPr lang="en-US" dirty="0" err="1"/>
              <a:t>gotovo</a:t>
            </a:r>
            <a:r>
              <a:rPr lang="en-US" dirty="0"/>
              <a:t> </a:t>
            </a:r>
            <a:r>
              <a:rPr lang="en-US" dirty="0" err="1"/>
              <a:t>ujednačen</a:t>
            </a:r>
            <a:r>
              <a:rPr lang="en-US" dirty="0"/>
              <a:t>, </a:t>
            </a:r>
            <a:r>
              <a:rPr lang="en-US" dirty="0" err="1"/>
              <a:t>sa</a:t>
            </a:r>
            <a:r>
              <a:rPr lang="en-US" dirty="0"/>
              <a:t> </a:t>
            </a:r>
            <a:r>
              <a:rPr lang="en-US" dirty="0" err="1"/>
              <a:t>razlikom</a:t>
            </a:r>
            <a:r>
              <a:rPr lang="en-US" dirty="0"/>
              <a:t> od 4 </a:t>
            </a:r>
            <a:r>
              <a:rPr lang="en-US" dirty="0" err="1"/>
              <a:t>procentna</a:t>
            </a:r>
            <a:r>
              <a:rPr lang="en-US" dirty="0"/>
              <a:t> </a:t>
            </a:r>
            <a:r>
              <a:rPr lang="en-US" dirty="0" err="1"/>
              <a:t>poena</a:t>
            </a:r>
            <a:r>
              <a:rPr lang="en-US" dirty="0"/>
              <a:t> u </a:t>
            </a:r>
            <a:r>
              <a:rPr lang="en-US" dirty="0" err="1"/>
              <a:t>korist</a:t>
            </a:r>
            <a:r>
              <a:rPr lang="en-US" dirty="0"/>
              <a:t> </a:t>
            </a:r>
            <a:r>
              <a:rPr lang="en-US" dirty="0" err="1"/>
              <a:t>pripadnica</a:t>
            </a:r>
            <a:r>
              <a:rPr lang="en-US" dirty="0"/>
              <a:t> </a:t>
            </a:r>
            <a:r>
              <a:rPr lang="en-US" dirty="0" err="1"/>
              <a:t>ženskog</a:t>
            </a:r>
            <a:r>
              <a:rPr lang="en-US" dirty="0"/>
              <a:t> </a:t>
            </a:r>
            <a:r>
              <a:rPr lang="en-US" dirty="0" err="1"/>
              <a:t>pola</a:t>
            </a:r>
            <a:r>
              <a:rPr lang="en-US" dirty="0"/>
              <a:t>. </a:t>
            </a:r>
          </a:p>
        </p:txBody>
      </p:sp>
      <p:sp>
        <p:nvSpPr>
          <p:cNvPr id="4" name="Slide Number Placeholder 3"/>
          <p:cNvSpPr>
            <a:spLocks noGrp="1"/>
          </p:cNvSpPr>
          <p:nvPr>
            <p:ph type="sldNum" sz="quarter" idx="5"/>
          </p:nvPr>
        </p:nvSpPr>
        <p:spPr/>
        <p:txBody>
          <a:bodyPr/>
          <a:lstStyle/>
          <a:p>
            <a:fld id="{2CE0E3F8-B1C1-4005-9F95-12B61420F1C9}" type="slidenum">
              <a:rPr lang="en-US" smtClean="0"/>
              <a:t>9</a:t>
            </a:fld>
            <a:endParaRPr lang="en-US"/>
          </a:p>
        </p:txBody>
      </p:sp>
    </p:spTree>
    <p:extLst>
      <p:ext uri="{BB962C8B-B14F-4D97-AF65-F5344CB8AC3E}">
        <p14:creationId xmlns:p14="http://schemas.microsoft.com/office/powerpoint/2010/main" val="2404141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a:t>
            </a:r>
            <a:r>
              <a:rPr lang="sr-Latn-ME" dirty="0"/>
              <a:t> </a:t>
            </a:r>
            <a:r>
              <a:rPr lang="en-US" dirty="0" err="1"/>
              <a:t>Podgorici</a:t>
            </a:r>
            <a:r>
              <a:rPr lang="en-US" dirty="0"/>
              <a:t> (</a:t>
            </a:r>
            <a:r>
              <a:rPr lang="en-US" dirty="0" err="1"/>
              <a:t>Glavnom</a:t>
            </a:r>
            <a:r>
              <a:rPr lang="en-US" dirty="0"/>
              <a:t> </a:t>
            </a:r>
            <a:r>
              <a:rPr lang="en-US" dirty="0" err="1"/>
              <a:t>gradu</a:t>
            </a:r>
            <a:r>
              <a:rPr lang="en-US" dirty="0"/>
              <a:t>) </a:t>
            </a:r>
            <a:r>
              <a:rPr lang="en-US" dirty="0" err="1"/>
              <a:t>nalazi</a:t>
            </a:r>
            <a:r>
              <a:rPr lang="en-US" dirty="0"/>
              <a:t> se </a:t>
            </a:r>
            <a:r>
              <a:rPr lang="en-US" dirty="0" err="1"/>
              <a:t>najveći</a:t>
            </a:r>
            <a:r>
              <a:rPr lang="en-US" dirty="0"/>
              <a:t> </a:t>
            </a:r>
            <a:r>
              <a:rPr lang="en-US" dirty="0" err="1"/>
              <a:t>broj</a:t>
            </a:r>
            <a:r>
              <a:rPr lang="en-US" dirty="0"/>
              <a:t> </a:t>
            </a:r>
            <a:r>
              <a:rPr lang="en-US" dirty="0" err="1"/>
              <a:t>srednjih</a:t>
            </a:r>
            <a:r>
              <a:rPr lang="en-US" dirty="0"/>
              <a:t> </a:t>
            </a:r>
            <a:r>
              <a:rPr lang="en-US" dirty="0" err="1"/>
              <a:t>škola</a:t>
            </a:r>
            <a:r>
              <a:rPr lang="en-US" dirty="0"/>
              <a:t> i </a:t>
            </a:r>
            <a:r>
              <a:rPr lang="en-US" dirty="0" err="1"/>
              <a:t>trećina</a:t>
            </a:r>
            <a:r>
              <a:rPr lang="en-US" dirty="0"/>
              <a:t> </a:t>
            </a:r>
            <a:r>
              <a:rPr lang="en-US" dirty="0" err="1"/>
              <a:t>maturanata</a:t>
            </a:r>
            <a:r>
              <a:rPr lang="en-US" dirty="0"/>
              <a:t> </a:t>
            </a:r>
            <a:r>
              <a:rPr lang="en-US" dirty="0" err="1"/>
              <a:t>dolazi</a:t>
            </a:r>
            <a:r>
              <a:rPr lang="en-US" dirty="0"/>
              <a:t> </a:t>
            </a:r>
            <a:r>
              <a:rPr lang="en-US" dirty="0" err="1"/>
              <a:t>iz</a:t>
            </a:r>
            <a:r>
              <a:rPr lang="en-US" dirty="0"/>
              <a:t> </a:t>
            </a:r>
            <a:r>
              <a:rPr lang="en-US" dirty="0" err="1"/>
              <a:t>ovog</a:t>
            </a:r>
            <a:r>
              <a:rPr lang="en-US" dirty="0"/>
              <a:t> </a:t>
            </a:r>
            <a:r>
              <a:rPr lang="en-US" dirty="0" err="1"/>
              <a:t>grada</a:t>
            </a:r>
            <a:r>
              <a:rPr lang="en-US" dirty="0"/>
              <a:t>. Po </a:t>
            </a:r>
            <a:r>
              <a:rPr lang="en-US" dirty="0" err="1"/>
              <a:t>četvrtina</a:t>
            </a:r>
            <a:r>
              <a:rPr lang="sr-Latn-ME" dirty="0"/>
              <a:t> </a:t>
            </a:r>
            <a:r>
              <a:rPr lang="en-US" dirty="0"/>
              <a:t>od </a:t>
            </a:r>
            <a:r>
              <a:rPr lang="en-US" dirty="0" err="1"/>
              <a:t>ukupnog</a:t>
            </a:r>
            <a:r>
              <a:rPr lang="en-US" dirty="0"/>
              <a:t> </a:t>
            </a:r>
            <a:r>
              <a:rPr lang="en-US" dirty="0" err="1"/>
              <a:t>broja</a:t>
            </a:r>
            <a:r>
              <a:rPr lang="en-US" dirty="0"/>
              <a:t> </a:t>
            </a:r>
            <a:r>
              <a:rPr lang="en-US" dirty="0" err="1"/>
              <a:t>maturanata</a:t>
            </a:r>
            <a:r>
              <a:rPr lang="en-US" dirty="0"/>
              <a:t> </a:t>
            </a:r>
            <a:r>
              <a:rPr lang="en-US" dirty="0" err="1"/>
              <a:t>dolazi</a:t>
            </a:r>
            <a:r>
              <a:rPr lang="en-US" dirty="0"/>
              <a:t> </a:t>
            </a:r>
            <a:r>
              <a:rPr lang="en-US" dirty="0" err="1"/>
              <a:t>iz</a:t>
            </a:r>
            <a:r>
              <a:rPr lang="en-US" dirty="0"/>
              <a:t> </a:t>
            </a:r>
            <a:r>
              <a:rPr lang="en-US" dirty="0" err="1"/>
              <a:t>južnog</a:t>
            </a:r>
            <a:r>
              <a:rPr lang="en-US" dirty="0"/>
              <a:t> i </a:t>
            </a:r>
            <a:r>
              <a:rPr lang="en-US" dirty="0" err="1"/>
              <a:t>sjevernog</a:t>
            </a:r>
            <a:r>
              <a:rPr lang="en-US" dirty="0"/>
              <a:t> </a:t>
            </a:r>
            <a:r>
              <a:rPr lang="en-US" dirty="0" err="1"/>
              <a:t>regiona</a:t>
            </a:r>
            <a:r>
              <a:rPr lang="en-US" dirty="0"/>
              <a:t>, </a:t>
            </a:r>
            <a:r>
              <a:rPr lang="en-US" dirty="0" err="1"/>
              <a:t>dok</a:t>
            </a:r>
            <a:r>
              <a:rPr lang="en-US" dirty="0"/>
              <a:t> je </a:t>
            </a:r>
            <a:r>
              <a:rPr lang="en-US" dirty="0" err="1"/>
              <a:t>procenat</a:t>
            </a:r>
            <a:r>
              <a:rPr lang="en-US" dirty="0"/>
              <a:t> </a:t>
            </a:r>
            <a:r>
              <a:rPr lang="en-US" dirty="0" err="1"/>
              <a:t>maturanata</a:t>
            </a:r>
            <a:r>
              <a:rPr lang="en-US" dirty="0"/>
              <a:t> </a:t>
            </a:r>
            <a:r>
              <a:rPr lang="en-US" dirty="0" err="1"/>
              <a:t>najmanji</a:t>
            </a:r>
            <a:r>
              <a:rPr lang="en-US" dirty="0"/>
              <a:t> u</a:t>
            </a:r>
            <a:r>
              <a:rPr lang="sr-Latn-ME" dirty="0"/>
              <a:t> </a:t>
            </a:r>
            <a:r>
              <a:rPr lang="en-US" dirty="0" err="1"/>
              <a:t>centralnom</a:t>
            </a:r>
            <a:r>
              <a:rPr lang="en-US" dirty="0"/>
              <a:t> </a:t>
            </a:r>
            <a:r>
              <a:rPr lang="en-US" dirty="0" err="1"/>
              <a:t>regionu</a:t>
            </a:r>
            <a:r>
              <a:rPr lang="en-US" dirty="0"/>
              <a:t>.</a:t>
            </a:r>
            <a:endParaRPr lang="sr-Latn-ME" dirty="0"/>
          </a:p>
          <a:p>
            <a:endParaRPr lang="sr-Latn-ME" dirty="0"/>
          </a:p>
          <a:p>
            <a:r>
              <a:rPr lang="sr-Latn-ME" dirty="0"/>
              <a:t>N</a:t>
            </a:r>
            <a:r>
              <a:rPr lang="en-US" dirty="0" err="1"/>
              <a:t>ajveći</a:t>
            </a:r>
            <a:r>
              <a:rPr lang="en-US" dirty="0"/>
              <a:t> </a:t>
            </a:r>
            <a:r>
              <a:rPr lang="en-US" dirty="0" err="1"/>
              <a:t>broj</a:t>
            </a:r>
            <a:r>
              <a:rPr lang="en-US" dirty="0"/>
              <a:t> </a:t>
            </a:r>
            <a:r>
              <a:rPr lang="en-US" dirty="0" err="1"/>
              <a:t>maturanta</a:t>
            </a:r>
            <a:r>
              <a:rPr lang="en-US" dirty="0"/>
              <a:t> </a:t>
            </a:r>
            <a:r>
              <a:rPr lang="en-US" dirty="0" err="1"/>
              <a:t>dolazi</a:t>
            </a:r>
            <a:r>
              <a:rPr lang="en-US" dirty="0"/>
              <a:t> </a:t>
            </a:r>
            <a:r>
              <a:rPr lang="en-US" dirty="0" err="1"/>
              <a:t>iz</a:t>
            </a:r>
            <a:r>
              <a:rPr lang="en-US" dirty="0"/>
              <a:t> </a:t>
            </a:r>
            <a:r>
              <a:rPr lang="en-US" dirty="0" err="1"/>
              <a:t>srednjih</a:t>
            </a:r>
            <a:r>
              <a:rPr lang="en-US" dirty="0"/>
              <a:t> </a:t>
            </a:r>
            <a:r>
              <a:rPr lang="en-US" dirty="0" err="1"/>
              <a:t>stručnih</a:t>
            </a:r>
            <a:r>
              <a:rPr lang="en-US" dirty="0"/>
              <a:t> </a:t>
            </a:r>
            <a:r>
              <a:rPr lang="en-US" dirty="0" err="1"/>
              <a:t>škola</a:t>
            </a:r>
            <a:r>
              <a:rPr lang="en-US" dirty="0"/>
              <a:t> 68%, </a:t>
            </a:r>
            <a:r>
              <a:rPr lang="en-US" dirty="0" err="1"/>
              <a:t>zatim</a:t>
            </a:r>
            <a:r>
              <a:rPr lang="en-US" dirty="0"/>
              <a:t> </a:t>
            </a:r>
            <a:r>
              <a:rPr lang="en-US" dirty="0" err="1"/>
              <a:t>iz</a:t>
            </a:r>
            <a:r>
              <a:rPr lang="en-US" dirty="0"/>
              <a:t> </a:t>
            </a:r>
            <a:r>
              <a:rPr lang="en-US" dirty="0" err="1"/>
              <a:t>gimnazija</a:t>
            </a:r>
            <a:r>
              <a:rPr lang="sr-Latn-ME" dirty="0"/>
              <a:t> </a:t>
            </a:r>
            <a:r>
              <a:rPr lang="en-US" dirty="0"/>
              <a:t>(29%) i </a:t>
            </a:r>
            <a:r>
              <a:rPr lang="en-US" dirty="0" err="1"/>
              <a:t>umjetničkih</a:t>
            </a:r>
            <a:r>
              <a:rPr lang="en-US" dirty="0"/>
              <a:t> (3%).</a:t>
            </a:r>
          </a:p>
        </p:txBody>
      </p:sp>
      <p:sp>
        <p:nvSpPr>
          <p:cNvPr id="4" name="Slide Number Placeholder 3"/>
          <p:cNvSpPr>
            <a:spLocks noGrp="1"/>
          </p:cNvSpPr>
          <p:nvPr>
            <p:ph type="sldNum" sz="quarter" idx="5"/>
          </p:nvPr>
        </p:nvSpPr>
        <p:spPr/>
        <p:txBody>
          <a:bodyPr/>
          <a:lstStyle/>
          <a:p>
            <a:fld id="{2CE0E3F8-B1C1-4005-9F95-12B61420F1C9}" type="slidenum">
              <a:rPr lang="en-US" smtClean="0"/>
              <a:t>10</a:t>
            </a:fld>
            <a:endParaRPr lang="en-US"/>
          </a:p>
        </p:txBody>
      </p:sp>
    </p:spTree>
    <p:extLst>
      <p:ext uri="{BB962C8B-B14F-4D97-AF65-F5344CB8AC3E}">
        <p14:creationId xmlns:p14="http://schemas.microsoft.com/office/powerpoint/2010/main" val="418782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ME" dirty="0"/>
              <a:t>Treća kolona...</a:t>
            </a:r>
          </a:p>
          <a:p>
            <a:r>
              <a:rPr lang="sr-Latn-ME" dirty="0"/>
              <a:t>U</a:t>
            </a:r>
            <a:r>
              <a:rPr lang="en-US" dirty="0" err="1"/>
              <a:t>očavamo</a:t>
            </a:r>
            <a:r>
              <a:rPr lang="en-US" dirty="0"/>
              <a:t> da je 27% </a:t>
            </a:r>
            <a:r>
              <a:rPr lang="en-US" dirty="0" err="1"/>
              <a:t>pripadnika</a:t>
            </a:r>
            <a:r>
              <a:rPr lang="en-US" dirty="0"/>
              <a:t> </a:t>
            </a:r>
            <a:r>
              <a:rPr lang="en-US" dirty="0" err="1"/>
              <a:t>muškog</a:t>
            </a:r>
            <a:r>
              <a:rPr lang="en-US" dirty="0"/>
              <a:t> </a:t>
            </a:r>
            <a:r>
              <a:rPr lang="en-US" dirty="0" err="1"/>
              <a:t>pola</a:t>
            </a:r>
            <a:r>
              <a:rPr lang="en-US" dirty="0"/>
              <a:t> i 44%</a:t>
            </a:r>
            <a:r>
              <a:rPr lang="sr-Latn-ME" dirty="0"/>
              <a:t> </a:t>
            </a:r>
            <a:r>
              <a:rPr lang="en-US" dirty="0" err="1"/>
              <a:t>pripadnica</a:t>
            </a:r>
            <a:r>
              <a:rPr lang="en-US" dirty="0"/>
              <a:t> </a:t>
            </a:r>
            <a:r>
              <a:rPr lang="en-US" dirty="0" err="1"/>
              <a:t>ženskog</a:t>
            </a:r>
            <a:r>
              <a:rPr lang="en-US" dirty="0"/>
              <a:t> </a:t>
            </a:r>
            <a:r>
              <a:rPr lang="en-US" dirty="0" err="1"/>
              <a:t>pola</a:t>
            </a:r>
            <a:r>
              <a:rPr lang="en-US" dirty="0"/>
              <a:t> </a:t>
            </a:r>
            <a:r>
              <a:rPr lang="en-US" dirty="0" err="1"/>
              <a:t>sa</a:t>
            </a:r>
            <a:r>
              <a:rPr lang="en-US" dirty="0"/>
              <a:t> </a:t>
            </a:r>
            <a:r>
              <a:rPr lang="en-US" dirty="0" err="1"/>
              <a:t>odličnim</a:t>
            </a:r>
            <a:r>
              <a:rPr lang="en-US" dirty="0"/>
              <a:t> </a:t>
            </a:r>
            <a:r>
              <a:rPr lang="en-US" dirty="0" err="1"/>
              <a:t>uspjehom</a:t>
            </a:r>
            <a:r>
              <a:rPr lang="en-US" dirty="0"/>
              <a:t>. </a:t>
            </a:r>
            <a:r>
              <a:rPr lang="en-US" dirty="0" err="1"/>
              <a:t>Nasuprot</a:t>
            </a:r>
            <a:r>
              <a:rPr lang="en-US" dirty="0"/>
              <a:t> tome, 5% </a:t>
            </a:r>
            <a:r>
              <a:rPr lang="en-US" dirty="0" err="1"/>
              <a:t>pripadnika</a:t>
            </a:r>
            <a:r>
              <a:rPr lang="en-US" dirty="0"/>
              <a:t> </a:t>
            </a:r>
            <a:r>
              <a:rPr lang="en-US" dirty="0" err="1"/>
              <a:t>muškog</a:t>
            </a:r>
            <a:r>
              <a:rPr lang="en-US" dirty="0"/>
              <a:t> </a:t>
            </a:r>
            <a:r>
              <a:rPr lang="en-US" dirty="0" err="1"/>
              <a:t>pola</a:t>
            </a:r>
            <a:r>
              <a:rPr lang="en-US" dirty="0"/>
              <a:t> i </a:t>
            </a:r>
            <a:r>
              <a:rPr lang="en-US" dirty="0" err="1"/>
              <a:t>samo</a:t>
            </a:r>
            <a:r>
              <a:rPr lang="en-US" dirty="0"/>
              <a:t> 1% </a:t>
            </a:r>
            <a:r>
              <a:rPr lang="en-US" dirty="0" err="1"/>
              <a:t>pripadnica</a:t>
            </a:r>
            <a:r>
              <a:rPr lang="sr-Latn-ME" dirty="0"/>
              <a:t> </a:t>
            </a:r>
            <a:r>
              <a:rPr lang="en-US" dirty="0" err="1"/>
              <a:t>ženskog</a:t>
            </a:r>
            <a:r>
              <a:rPr lang="en-US" dirty="0"/>
              <a:t> </a:t>
            </a:r>
            <a:r>
              <a:rPr lang="en-US" dirty="0" err="1"/>
              <a:t>pola</a:t>
            </a:r>
            <a:r>
              <a:rPr lang="en-US" dirty="0"/>
              <a:t> </a:t>
            </a:r>
            <a:r>
              <a:rPr lang="en-US" dirty="0" err="1"/>
              <a:t>ima</a:t>
            </a:r>
            <a:r>
              <a:rPr lang="en-US" dirty="0"/>
              <a:t> </a:t>
            </a:r>
            <a:r>
              <a:rPr lang="en-US" dirty="0" err="1"/>
              <a:t>dovoljan</a:t>
            </a:r>
            <a:r>
              <a:rPr lang="en-US" dirty="0"/>
              <a:t> </a:t>
            </a:r>
            <a:r>
              <a:rPr lang="en-US" dirty="0" err="1"/>
              <a:t>uspjeh</a:t>
            </a:r>
            <a:r>
              <a:rPr lang="en-US" dirty="0"/>
              <a:t>. </a:t>
            </a:r>
            <a:r>
              <a:rPr lang="en-US" dirty="0" err="1"/>
              <a:t>Analizirajući</a:t>
            </a:r>
            <a:r>
              <a:rPr lang="en-US" dirty="0"/>
              <a:t> </a:t>
            </a:r>
            <a:r>
              <a:rPr lang="en-US" dirty="0" err="1"/>
              <a:t>procentualnu</a:t>
            </a:r>
            <a:r>
              <a:rPr lang="en-US" dirty="0"/>
              <a:t> </a:t>
            </a:r>
            <a:r>
              <a:rPr lang="en-US" dirty="0" err="1"/>
              <a:t>zastupljenost</a:t>
            </a:r>
            <a:r>
              <a:rPr lang="en-US" dirty="0"/>
              <a:t> </a:t>
            </a:r>
            <a:r>
              <a:rPr lang="en-US" dirty="0" err="1"/>
              <a:t>uspjeha</a:t>
            </a:r>
            <a:r>
              <a:rPr lang="en-US" dirty="0"/>
              <a:t> </a:t>
            </a:r>
            <a:r>
              <a:rPr lang="en-US" dirty="0" err="1"/>
              <a:t>među</a:t>
            </a:r>
            <a:r>
              <a:rPr lang="en-US" dirty="0"/>
              <a:t> </a:t>
            </a:r>
            <a:r>
              <a:rPr lang="en-US" dirty="0" err="1"/>
              <a:t>pripadnicama</a:t>
            </a:r>
            <a:r>
              <a:rPr lang="en-US" dirty="0"/>
              <a:t> </a:t>
            </a:r>
            <a:r>
              <a:rPr lang="en-US" dirty="0" err="1"/>
              <a:t>ženskog</a:t>
            </a:r>
            <a:r>
              <a:rPr lang="sr-Latn-ME" dirty="0"/>
              <a:t> </a:t>
            </a:r>
            <a:r>
              <a:rPr lang="en-US" dirty="0" err="1"/>
              <a:t>pola</a:t>
            </a:r>
            <a:r>
              <a:rPr lang="en-US" dirty="0"/>
              <a:t> </a:t>
            </a:r>
            <a:r>
              <a:rPr lang="en-US" dirty="0" err="1"/>
              <a:t>uočavamo</a:t>
            </a:r>
            <a:r>
              <a:rPr lang="en-US" dirty="0"/>
              <a:t> da je </a:t>
            </a:r>
            <a:r>
              <a:rPr lang="en-US" dirty="0" err="1"/>
              <a:t>među</a:t>
            </a:r>
            <a:r>
              <a:rPr lang="en-US" dirty="0"/>
              <a:t> </a:t>
            </a:r>
            <a:r>
              <a:rPr lang="en-US" dirty="0" err="1"/>
              <a:t>svim</a:t>
            </a:r>
            <a:r>
              <a:rPr lang="en-US" dirty="0"/>
              <a:t> </a:t>
            </a:r>
            <a:r>
              <a:rPr lang="en-US" dirty="0" err="1"/>
              <a:t>maturantkinjama</a:t>
            </a:r>
            <a:r>
              <a:rPr lang="en-US" dirty="0"/>
              <a:t> u </a:t>
            </a:r>
            <a:r>
              <a:rPr lang="en-US" dirty="0" err="1"/>
              <a:t>Crnoj</a:t>
            </a:r>
            <a:r>
              <a:rPr lang="en-US" dirty="0"/>
              <a:t> Gori 44% </a:t>
            </a:r>
            <a:r>
              <a:rPr lang="en-US" dirty="0" err="1"/>
              <a:t>odličnih</a:t>
            </a:r>
            <a:r>
              <a:rPr lang="en-US" dirty="0"/>
              <a:t>, 40% </a:t>
            </a:r>
            <a:r>
              <a:rPr lang="en-US" dirty="0" err="1"/>
              <a:t>vrlo</a:t>
            </a:r>
            <a:r>
              <a:rPr lang="en-US" dirty="0"/>
              <a:t> </a:t>
            </a:r>
            <a:r>
              <a:rPr lang="en-US" dirty="0" err="1"/>
              <a:t>dobrih</a:t>
            </a:r>
            <a:r>
              <a:rPr lang="en-US" dirty="0"/>
              <a:t>, 15% </a:t>
            </a:r>
            <a:r>
              <a:rPr lang="en-US" dirty="0" err="1"/>
              <a:t>dobrih</a:t>
            </a:r>
            <a:r>
              <a:rPr lang="en-US" dirty="0"/>
              <a:t> i 1% </a:t>
            </a:r>
            <a:r>
              <a:rPr lang="en-US" dirty="0" err="1"/>
              <a:t>dovoljnih</a:t>
            </a:r>
            <a:r>
              <a:rPr lang="en-US" dirty="0"/>
              <a:t>.</a:t>
            </a:r>
            <a:endParaRPr lang="sr-Latn-ME" dirty="0"/>
          </a:p>
          <a:p>
            <a:endParaRPr lang="en-US" dirty="0"/>
          </a:p>
        </p:txBody>
      </p:sp>
      <p:sp>
        <p:nvSpPr>
          <p:cNvPr id="4" name="Slide Number Placeholder 3"/>
          <p:cNvSpPr>
            <a:spLocks noGrp="1"/>
          </p:cNvSpPr>
          <p:nvPr>
            <p:ph type="sldNum" sz="quarter" idx="5"/>
          </p:nvPr>
        </p:nvSpPr>
        <p:spPr/>
        <p:txBody>
          <a:bodyPr/>
          <a:lstStyle/>
          <a:p>
            <a:fld id="{2CE0E3F8-B1C1-4005-9F95-12B61420F1C9}" type="slidenum">
              <a:rPr lang="en-US" smtClean="0"/>
              <a:t>13</a:t>
            </a:fld>
            <a:endParaRPr lang="en-US"/>
          </a:p>
        </p:txBody>
      </p:sp>
    </p:spTree>
    <p:extLst>
      <p:ext uri="{BB962C8B-B14F-4D97-AF65-F5344CB8AC3E}">
        <p14:creationId xmlns:p14="http://schemas.microsoft.com/office/powerpoint/2010/main" val="49924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ME" dirty="0"/>
              <a:t>Ambicija (treći dijagram): Najveći procenat maturanata, njih 71%, planira da nastavi sa daljim školovanjem, svega 6% njih je navelo da nema pomenute planove, dok njih 23% još uvijek nije donijelo odluku.</a:t>
            </a:r>
          </a:p>
          <a:p>
            <a:endParaRPr lang="sr-Latn-ME" dirty="0"/>
          </a:p>
          <a:p>
            <a:r>
              <a:rPr lang="en-US" dirty="0" err="1"/>
              <a:t>Ukoliko</a:t>
            </a:r>
            <a:r>
              <a:rPr lang="en-US" dirty="0"/>
              <a:t> </a:t>
            </a:r>
            <a:r>
              <a:rPr lang="en-US" dirty="0" err="1"/>
              <a:t>posmatramo</a:t>
            </a:r>
            <a:r>
              <a:rPr lang="en-US" dirty="0"/>
              <a:t> </a:t>
            </a:r>
            <a:r>
              <a:rPr lang="en-US" dirty="0" err="1"/>
              <a:t>pripadnice</a:t>
            </a:r>
            <a:r>
              <a:rPr lang="en-US" dirty="0"/>
              <a:t> </a:t>
            </a:r>
            <a:r>
              <a:rPr lang="en-US" dirty="0" err="1"/>
              <a:t>ženskog</a:t>
            </a:r>
            <a:r>
              <a:rPr lang="en-US" dirty="0"/>
              <a:t> </a:t>
            </a:r>
            <a:r>
              <a:rPr lang="en-US" dirty="0" err="1"/>
              <a:t>pola</a:t>
            </a:r>
            <a:r>
              <a:rPr lang="en-US" dirty="0"/>
              <a:t> (</a:t>
            </a:r>
            <a:r>
              <a:rPr lang="en-US" dirty="0" err="1"/>
              <a:t>Dijagram</a:t>
            </a:r>
            <a:r>
              <a:rPr lang="en-US" dirty="0"/>
              <a:t> br. 11) </a:t>
            </a:r>
            <a:r>
              <a:rPr lang="en-US" dirty="0" err="1"/>
              <a:t>njih</a:t>
            </a:r>
            <a:r>
              <a:rPr lang="en-US" dirty="0"/>
              <a:t> 80% </a:t>
            </a:r>
            <a:r>
              <a:rPr lang="en-US" dirty="0" err="1"/>
              <a:t>ima</a:t>
            </a:r>
            <a:r>
              <a:rPr lang="en-US" dirty="0"/>
              <a:t> </a:t>
            </a:r>
            <a:r>
              <a:rPr lang="en-US" dirty="0" err="1"/>
              <a:t>namjeru</a:t>
            </a:r>
            <a:r>
              <a:rPr lang="en-US" dirty="0"/>
              <a:t> da </a:t>
            </a:r>
            <a:r>
              <a:rPr lang="en-US" dirty="0" err="1"/>
              <a:t>nastavi</a:t>
            </a:r>
            <a:r>
              <a:rPr lang="en-US" dirty="0"/>
              <a:t> </a:t>
            </a:r>
            <a:r>
              <a:rPr lang="en-US" dirty="0" err="1"/>
              <a:t>sa</a:t>
            </a:r>
            <a:r>
              <a:rPr lang="en-US" dirty="0"/>
              <a:t> </a:t>
            </a:r>
            <a:r>
              <a:rPr lang="en-US" dirty="0" err="1"/>
              <a:t>daljim</a:t>
            </a:r>
            <a:r>
              <a:rPr lang="en-US" dirty="0"/>
              <a:t> </a:t>
            </a:r>
            <a:r>
              <a:rPr lang="en-US" dirty="0" err="1"/>
              <a:t>školovanjem</a:t>
            </a:r>
            <a:r>
              <a:rPr lang="en-US" dirty="0"/>
              <a:t>, </a:t>
            </a:r>
            <a:r>
              <a:rPr lang="en-US" dirty="0" err="1"/>
              <a:t>dok</a:t>
            </a:r>
            <a:r>
              <a:rPr lang="en-US" dirty="0"/>
              <a:t> 61% </a:t>
            </a:r>
            <a:r>
              <a:rPr lang="en-US" dirty="0" err="1"/>
              <a:t>pripadnika</a:t>
            </a:r>
            <a:r>
              <a:rPr lang="en-US" dirty="0"/>
              <a:t> </a:t>
            </a:r>
            <a:r>
              <a:rPr lang="en-US" dirty="0" err="1"/>
              <a:t>muškog</a:t>
            </a:r>
            <a:r>
              <a:rPr lang="en-US" dirty="0"/>
              <a:t> </a:t>
            </a:r>
            <a:r>
              <a:rPr lang="en-US" dirty="0" err="1"/>
              <a:t>pola</a:t>
            </a:r>
            <a:r>
              <a:rPr lang="en-US" dirty="0"/>
              <a:t> </a:t>
            </a:r>
            <a:r>
              <a:rPr lang="en-US" dirty="0" err="1"/>
              <a:t>ima</a:t>
            </a:r>
            <a:r>
              <a:rPr lang="en-US" dirty="0"/>
              <a:t> </a:t>
            </a:r>
            <a:r>
              <a:rPr lang="en-US" dirty="0" err="1"/>
              <a:t>istu</a:t>
            </a:r>
            <a:r>
              <a:rPr lang="en-US" dirty="0"/>
              <a:t> </a:t>
            </a:r>
            <a:r>
              <a:rPr lang="en-US" dirty="0" err="1"/>
              <a:t>tu</a:t>
            </a:r>
            <a:r>
              <a:rPr lang="en-US" dirty="0"/>
              <a:t> </a:t>
            </a:r>
            <a:r>
              <a:rPr lang="en-US" dirty="0" err="1"/>
              <a:t>namjeru</a:t>
            </a:r>
            <a:r>
              <a:rPr lang="en-US" dirty="0"/>
              <a:t>.</a:t>
            </a:r>
          </a:p>
          <a:p>
            <a:r>
              <a:rPr lang="en-US" dirty="0" err="1"/>
              <a:t>Posmatrajući</a:t>
            </a:r>
            <a:r>
              <a:rPr lang="en-US" dirty="0"/>
              <a:t> </a:t>
            </a:r>
            <a:r>
              <a:rPr lang="en-US" dirty="0" err="1"/>
              <a:t>sve</a:t>
            </a:r>
            <a:r>
              <a:rPr lang="en-US" dirty="0"/>
              <a:t> </a:t>
            </a:r>
            <a:r>
              <a:rPr lang="en-US" dirty="0" err="1"/>
              <a:t>ispitanike</a:t>
            </a:r>
            <a:r>
              <a:rPr lang="en-US" dirty="0"/>
              <a:t> </a:t>
            </a:r>
            <a:r>
              <a:rPr lang="en-US" dirty="0" err="1"/>
              <a:t>muškog</a:t>
            </a:r>
            <a:r>
              <a:rPr lang="en-US" dirty="0"/>
              <a:t> </a:t>
            </a:r>
            <a:r>
              <a:rPr lang="en-US" dirty="0" err="1"/>
              <a:t>pola</a:t>
            </a:r>
            <a:r>
              <a:rPr lang="en-US" dirty="0"/>
              <a:t>, </a:t>
            </a:r>
            <a:r>
              <a:rPr lang="en-US" dirty="0" err="1"/>
              <a:t>njih</a:t>
            </a:r>
            <a:r>
              <a:rPr lang="en-US" dirty="0"/>
              <a:t> 30% je </a:t>
            </a:r>
            <a:r>
              <a:rPr lang="en-US" dirty="0" err="1"/>
              <a:t>neodlučno</a:t>
            </a:r>
            <a:r>
              <a:rPr lang="en-US" dirty="0"/>
              <a:t> po </a:t>
            </a:r>
            <a:r>
              <a:rPr lang="en-US" dirty="0" err="1"/>
              <a:t>pitanju</a:t>
            </a:r>
            <a:r>
              <a:rPr lang="en-US" dirty="0"/>
              <a:t> </a:t>
            </a:r>
            <a:r>
              <a:rPr lang="en-US" dirty="0" err="1"/>
              <a:t>nastavka</a:t>
            </a:r>
            <a:r>
              <a:rPr lang="en-US" dirty="0"/>
              <a:t> </a:t>
            </a:r>
            <a:r>
              <a:rPr lang="en-US" dirty="0" err="1"/>
              <a:t>obrazovanja</a:t>
            </a:r>
            <a:r>
              <a:rPr lang="en-US" dirty="0"/>
              <a:t>. Sa </a:t>
            </a:r>
            <a:r>
              <a:rPr lang="en-US" dirty="0" err="1"/>
              <a:t>druge</a:t>
            </a:r>
            <a:r>
              <a:rPr lang="en-US" dirty="0"/>
              <a:t> </a:t>
            </a:r>
            <a:r>
              <a:rPr lang="en-US" dirty="0" err="1"/>
              <a:t>strane</a:t>
            </a:r>
            <a:r>
              <a:rPr lang="en-US" dirty="0"/>
              <a:t>, </a:t>
            </a:r>
            <a:r>
              <a:rPr lang="en-US" dirty="0" err="1"/>
              <a:t>kod</a:t>
            </a:r>
            <a:r>
              <a:rPr lang="en-US" dirty="0"/>
              <a:t> </a:t>
            </a:r>
            <a:r>
              <a:rPr lang="en-US" dirty="0" err="1"/>
              <a:t>ispitanica</a:t>
            </a:r>
            <a:r>
              <a:rPr lang="en-US" dirty="0"/>
              <a:t> </a:t>
            </a:r>
            <a:r>
              <a:rPr lang="en-US" dirty="0" err="1"/>
              <a:t>ženskog</a:t>
            </a:r>
            <a:r>
              <a:rPr lang="en-US" dirty="0"/>
              <a:t> </a:t>
            </a:r>
            <a:r>
              <a:rPr lang="en-US" dirty="0" err="1"/>
              <a:t>pola</a:t>
            </a:r>
            <a:r>
              <a:rPr lang="en-US" dirty="0"/>
              <a:t> je taj </a:t>
            </a:r>
            <a:r>
              <a:rPr lang="en-US" dirty="0" err="1"/>
              <a:t>procenat</a:t>
            </a:r>
            <a:r>
              <a:rPr lang="en-US" dirty="0"/>
              <a:t> </a:t>
            </a:r>
            <a:r>
              <a:rPr lang="en-US" dirty="0" err="1"/>
              <a:t>mnogo</a:t>
            </a:r>
            <a:r>
              <a:rPr lang="en-US" dirty="0"/>
              <a:t> </a:t>
            </a:r>
            <a:r>
              <a:rPr lang="en-US" dirty="0" err="1"/>
              <a:t>manji</a:t>
            </a:r>
            <a:r>
              <a:rPr lang="en-US" dirty="0"/>
              <a:t> i </a:t>
            </a:r>
            <a:r>
              <a:rPr lang="en-US" dirty="0" err="1"/>
              <a:t>iznosi</a:t>
            </a:r>
            <a:r>
              <a:rPr lang="en-US" dirty="0"/>
              <a:t> 17%. Ali </a:t>
            </a:r>
            <a:r>
              <a:rPr lang="en-US" dirty="0" err="1"/>
              <a:t>moramo</a:t>
            </a:r>
            <a:r>
              <a:rPr lang="en-US" dirty="0"/>
              <a:t> </a:t>
            </a:r>
            <a:r>
              <a:rPr lang="en-US" dirty="0" err="1"/>
              <a:t>uzeti</a:t>
            </a:r>
            <a:r>
              <a:rPr lang="en-US" dirty="0"/>
              <a:t> u </a:t>
            </a:r>
            <a:r>
              <a:rPr lang="en-US" dirty="0" err="1"/>
              <a:t>obzir</a:t>
            </a:r>
            <a:r>
              <a:rPr lang="en-US" dirty="0"/>
              <a:t> </a:t>
            </a:r>
            <a:r>
              <a:rPr lang="en-US" dirty="0" err="1"/>
              <a:t>činjenicu</a:t>
            </a:r>
            <a:r>
              <a:rPr lang="en-US" dirty="0"/>
              <a:t> da </a:t>
            </a:r>
            <a:r>
              <a:rPr lang="en-US" dirty="0" err="1"/>
              <a:t>ukoliko</a:t>
            </a:r>
            <a:r>
              <a:rPr lang="en-US" dirty="0"/>
              <a:t> </a:t>
            </a:r>
            <a:r>
              <a:rPr lang="en-US" dirty="0" err="1"/>
              <a:t>veliki</a:t>
            </a:r>
            <a:r>
              <a:rPr lang="en-US" dirty="0"/>
              <a:t> </a:t>
            </a:r>
            <a:r>
              <a:rPr lang="en-US" dirty="0" err="1"/>
              <a:t>broj</a:t>
            </a:r>
            <a:r>
              <a:rPr lang="en-US" dirty="0"/>
              <a:t> </a:t>
            </a:r>
            <a:r>
              <a:rPr lang="en-US" dirty="0" err="1"/>
              <a:t>neodlučnih</a:t>
            </a:r>
            <a:r>
              <a:rPr lang="en-US" dirty="0"/>
              <a:t> </a:t>
            </a:r>
            <a:r>
              <a:rPr lang="en-US" dirty="0" err="1"/>
              <a:t>pripadnika</a:t>
            </a:r>
            <a:r>
              <a:rPr lang="en-US" dirty="0"/>
              <a:t> </a:t>
            </a:r>
            <a:r>
              <a:rPr lang="en-US" dirty="0" err="1"/>
              <a:t>muškog</a:t>
            </a:r>
            <a:r>
              <a:rPr lang="en-US" dirty="0"/>
              <a:t> </a:t>
            </a:r>
            <a:r>
              <a:rPr lang="en-US" dirty="0" err="1"/>
              <a:t>pola</a:t>
            </a:r>
            <a:r>
              <a:rPr lang="en-US" dirty="0"/>
              <a:t> </a:t>
            </a:r>
            <a:r>
              <a:rPr lang="en-US" dirty="0" err="1"/>
              <a:t>ipak</a:t>
            </a:r>
            <a:r>
              <a:rPr lang="en-US" dirty="0"/>
              <a:t> </a:t>
            </a:r>
            <a:r>
              <a:rPr lang="en-US" dirty="0" err="1"/>
              <a:t>odluči</a:t>
            </a:r>
            <a:r>
              <a:rPr lang="en-US" dirty="0"/>
              <a:t> da </a:t>
            </a:r>
            <a:r>
              <a:rPr lang="en-US" dirty="0" err="1"/>
              <a:t>studira</a:t>
            </a:r>
            <a:r>
              <a:rPr lang="en-US" dirty="0"/>
              <a:t>, </a:t>
            </a:r>
            <a:r>
              <a:rPr lang="en-US" dirty="0" err="1"/>
              <a:t>njihov</a:t>
            </a:r>
            <a:r>
              <a:rPr lang="en-US" dirty="0"/>
              <a:t> </a:t>
            </a:r>
            <a:r>
              <a:rPr lang="en-US" dirty="0" err="1"/>
              <a:t>udio</a:t>
            </a:r>
            <a:r>
              <a:rPr lang="en-US" dirty="0"/>
              <a:t> </a:t>
            </a:r>
            <a:r>
              <a:rPr lang="en-US" dirty="0" err="1"/>
              <a:t>može</a:t>
            </a:r>
            <a:r>
              <a:rPr lang="en-US" dirty="0"/>
              <a:t> </a:t>
            </a:r>
            <a:r>
              <a:rPr lang="en-US" dirty="0" err="1"/>
              <a:t>dostići</a:t>
            </a:r>
            <a:r>
              <a:rPr lang="en-US" dirty="0"/>
              <a:t> </a:t>
            </a:r>
            <a:r>
              <a:rPr lang="en-US" dirty="0" err="1"/>
              <a:t>udio</a:t>
            </a:r>
            <a:r>
              <a:rPr lang="en-US" dirty="0"/>
              <a:t> </a:t>
            </a:r>
            <a:r>
              <a:rPr lang="en-US" dirty="0" err="1"/>
              <a:t>nivo</a:t>
            </a:r>
            <a:r>
              <a:rPr lang="en-US" dirty="0"/>
              <a:t> </a:t>
            </a:r>
            <a:r>
              <a:rPr lang="en-US" dirty="0" err="1"/>
              <a:t>ambicije</a:t>
            </a:r>
            <a:r>
              <a:rPr lang="en-US" dirty="0"/>
              <a:t> </a:t>
            </a:r>
            <a:r>
              <a:rPr lang="en-US" dirty="0" err="1"/>
              <a:t>koju</a:t>
            </a:r>
            <a:r>
              <a:rPr lang="en-US" dirty="0"/>
              <a:t> </a:t>
            </a:r>
            <a:r>
              <a:rPr lang="en-US" dirty="0" err="1"/>
              <a:t>imaju</a:t>
            </a:r>
            <a:r>
              <a:rPr lang="en-US" dirty="0"/>
              <a:t> </a:t>
            </a:r>
            <a:r>
              <a:rPr lang="en-US" dirty="0" err="1"/>
              <a:t>pripadnice</a:t>
            </a:r>
            <a:r>
              <a:rPr lang="en-US" dirty="0"/>
              <a:t> </a:t>
            </a:r>
            <a:r>
              <a:rPr lang="en-US" dirty="0" err="1"/>
              <a:t>ženskog</a:t>
            </a:r>
            <a:r>
              <a:rPr lang="en-US" dirty="0"/>
              <a:t> </a:t>
            </a:r>
            <a:r>
              <a:rPr lang="en-US" dirty="0" err="1"/>
              <a:t>pola</a:t>
            </a:r>
            <a:r>
              <a:rPr lang="en-US" dirty="0"/>
              <a:t>. </a:t>
            </a:r>
            <a:r>
              <a:rPr lang="en-US" dirty="0" err="1"/>
              <a:t>Zanimljiv</a:t>
            </a:r>
            <a:r>
              <a:rPr lang="en-US" dirty="0"/>
              <a:t> je </a:t>
            </a:r>
            <a:r>
              <a:rPr lang="en-US" dirty="0" err="1"/>
              <a:t>podatak</a:t>
            </a:r>
            <a:r>
              <a:rPr lang="en-US" dirty="0"/>
              <a:t> da je </a:t>
            </a:r>
            <a:r>
              <a:rPr lang="en-US" dirty="0" err="1"/>
              <a:t>dvostruko</a:t>
            </a:r>
            <a:r>
              <a:rPr lang="en-US" dirty="0"/>
              <a:t> </a:t>
            </a:r>
            <a:r>
              <a:rPr lang="en-US" dirty="0" err="1"/>
              <a:t>više</a:t>
            </a:r>
            <a:r>
              <a:rPr lang="en-US" dirty="0"/>
              <a:t> </a:t>
            </a:r>
            <a:r>
              <a:rPr lang="en-US" dirty="0" err="1"/>
              <a:t>pripadnika</a:t>
            </a:r>
            <a:r>
              <a:rPr lang="en-US" dirty="0"/>
              <a:t> </a:t>
            </a:r>
            <a:r>
              <a:rPr lang="en-US" dirty="0" err="1"/>
              <a:t>muškog</a:t>
            </a:r>
            <a:r>
              <a:rPr lang="en-US" dirty="0"/>
              <a:t> </a:t>
            </a:r>
            <a:r>
              <a:rPr lang="en-US" dirty="0" err="1"/>
              <a:t>pola</a:t>
            </a:r>
            <a:r>
              <a:rPr lang="en-US" dirty="0"/>
              <a:t> </a:t>
            </a:r>
            <a:r>
              <a:rPr lang="en-US" dirty="0" err="1"/>
              <a:t>neodlučno</a:t>
            </a:r>
            <a:r>
              <a:rPr lang="en-US" dirty="0"/>
              <a:t>, za </a:t>
            </a:r>
            <a:r>
              <a:rPr lang="en-US" dirty="0" err="1"/>
              <a:t>razliku</a:t>
            </a:r>
            <a:r>
              <a:rPr lang="en-US" dirty="0"/>
              <a:t> od </a:t>
            </a:r>
            <a:r>
              <a:rPr lang="en-US" dirty="0" err="1"/>
              <a:t>pripadnica</a:t>
            </a:r>
            <a:r>
              <a:rPr lang="en-US" dirty="0"/>
              <a:t> </a:t>
            </a:r>
            <a:r>
              <a:rPr lang="en-US" dirty="0" err="1"/>
              <a:t>ženskog</a:t>
            </a:r>
            <a:r>
              <a:rPr lang="en-US" dirty="0"/>
              <a:t> </a:t>
            </a:r>
            <a:r>
              <a:rPr lang="en-US" dirty="0" err="1"/>
              <a:t>pola</a:t>
            </a:r>
            <a:r>
              <a:rPr lang="en-US" dirty="0"/>
              <a:t>. </a:t>
            </a:r>
            <a:r>
              <a:rPr lang="en-US" dirty="0" err="1"/>
              <a:t>Ovdje</a:t>
            </a:r>
            <a:r>
              <a:rPr lang="en-US" dirty="0"/>
              <a:t> se </a:t>
            </a:r>
            <a:r>
              <a:rPr lang="en-US" dirty="0" err="1"/>
              <a:t>stvara</a:t>
            </a:r>
            <a:r>
              <a:rPr lang="en-US" dirty="0"/>
              <a:t> </a:t>
            </a:r>
            <a:r>
              <a:rPr lang="en-US" dirty="0" err="1"/>
              <a:t>prostor</a:t>
            </a:r>
            <a:r>
              <a:rPr lang="en-US" dirty="0"/>
              <a:t> da se u </a:t>
            </a:r>
            <a:r>
              <a:rPr lang="en-US" dirty="0" err="1"/>
              <a:t>nekom</a:t>
            </a:r>
            <a:r>
              <a:rPr lang="en-US" dirty="0"/>
              <a:t> </a:t>
            </a:r>
            <a:r>
              <a:rPr lang="en-US" dirty="0" err="1"/>
              <a:t>narednom</a:t>
            </a:r>
            <a:r>
              <a:rPr lang="en-US" dirty="0"/>
              <a:t> </a:t>
            </a:r>
            <a:r>
              <a:rPr lang="en-US" dirty="0" err="1"/>
              <a:t>istraživanju</a:t>
            </a:r>
            <a:r>
              <a:rPr lang="en-US" dirty="0"/>
              <a:t> </a:t>
            </a:r>
            <a:r>
              <a:rPr lang="en-US" dirty="0" err="1"/>
              <a:t>detaljnije</a:t>
            </a:r>
            <a:r>
              <a:rPr lang="en-US" dirty="0"/>
              <a:t> </a:t>
            </a:r>
            <a:r>
              <a:rPr lang="en-US" dirty="0" err="1"/>
              <a:t>analizira</a:t>
            </a:r>
            <a:r>
              <a:rPr lang="en-US" dirty="0"/>
              <a:t> ova </a:t>
            </a:r>
            <a:r>
              <a:rPr lang="en-US" dirty="0" err="1"/>
              <a:t>tematika</a:t>
            </a:r>
            <a:r>
              <a:rPr lang="en-US" dirty="0"/>
              <a:t>.</a:t>
            </a:r>
          </a:p>
          <a:p>
            <a:endParaRPr lang="en-US" dirty="0"/>
          </a:p>
        </p:txBody>
      </p:sp>
      <p:sp>
        <p:nvSpPr>
          <p:cNvPr id="4" name="Slide Number Placeholder 3"/>
          <p:cNvSpPr>
            <a:spLocks noGrp="1"/>
          </p:cNvSpPr>
          <p:nvPr>
            <p:ph type="sldNum" sz="quarter" idx="5"/>
          </p:nvPr>
        </p:nvSpPr>
        <p:spPr/>
        <p:txBody>
          <a:bodyPr/>
          <a:lstStyle/>
          <a:p>
            <a:fld id="{2CE0E3F8-B1C1-4005-9F95-12B61420F1C9}" type="slidenum">
              <a:rPr lang="en-US" smtClean="0"/>
              <a:t>14</a:t>
            </a:fld>
            <a:endParaRPr lang="en-US"/>
          </a:p>
        </p:txBody>
      </p:sp>
    </p:spTree>
    <p:extLst>
      <p:ext uri="{BB962C8B-B14F-4D97-AF65-F5344CB8AC3E}">
        <p14:creationId xmlns:p14="http://schemas.microsoft.com/office/powerpoint/2010/main" val="274718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Naime, </a:t>
            </a:r>
            <a:r>
              <a:rPr lang="en-US" dirty="0" err="1"/>
              <a:t>naročito</a:t>
            </a:r>
            <a:r>
              <a:rPr lang="en-US" dirty="0"/>
              <a:t> se </a:t>
            </a:r>
            <a:r>
              <a:rPr lang="en-US" dirty="0" err="1"/>
              <a:t>ističe</a:t>
            </a:r>
            <a:r>
              <a:rPr lang="en-US" dirty="0"/>
              <a:t> </a:t>
            </a:r>
            <a:r>
              <a:rPr lang="en-US" dirty="0" err="1"/>
              <a:t>uticaj</a:t>
            </a:r>
            <a:r>
              <a:rPr lang="en-US" dirty="0"/>
              <a:t> </a:t>
            </a:r>
            <a:r>
              <a:rPr lang="en-US" dirty="0" err="1"/>
              <a:t>uspjeha</a:t>
            </a:r>
            <a:r>
              <a:rPr lang="en-US" dirty="0"/>
              <a:t> </a:t>
            </a:r>
            <a:r>
              <a:rPr lang="en-US" dirty="0" err="1"/>
              <a:t>maturanata</a:t>
            </a:r>
            <a:r>
              <a:rPr lang="en-US" dirty="0"/>
              <a:t> </a:t>
            </a:r>
            <a:r>
              <a:rPr lang="en-US" dirty="0" err="1"/>
              <a:t>na</a:t>
            </a:r>
            <a:r>
              <a:rPr lang="en-US" dirty="0"/>
              <a:t> </a:t>
            </a:r>
            <a:r>
              <a:rPr lang="en-US" dirty="0" err="1"/>
              <a:t>ambiciju</a:t>
            </a:r>
            <a:r>
              <a:rPr lang="en-US" dirty="0"/>
              <a:t>. </a:t>
            </a:r>
            <a:r>
              <a:rPr lang="en-US" dirty="0" err="1"/>
              <a:t>Odlični</a:t>
            </a:r>
            <a:r>
              <a:rPr lang="en-US" dirty="0"/>
              <a:t> </a:t>
            </a:r>
            <a:r>
              <a:rPr lang="en-US" dirty="0" err="1"/>
              <a:t>maturanti</a:t>
            </a:r>
            <a:r>
              <a:rPr lang="en-US" dirty="0"/>
              <a:t> u </a:t>
            </a:r>
            <a:r>
              <a:rPr lang="en-US" dirty="0" err="1"/>
              <a:t>čak</a:t>
            </a:r>
            <a:r>
              <a:rPr lang="en-US" dirty="0"/>
              <a:t> 92% </a:t>
            </a:r>
            <a:r>
              <a:rPr lang="en-US" dirty="0" err="1"/>
              <a:t>slučajeva</a:t>
            </a:r>
            <a:r>
              <a:rPr lang="en-US" dirty="0"/>
              <a:t> </a:t>
            </a:r>
            <a:r>
              <a:rPr lang="en-US" dirty="0" err="1"/>
              <a:t>imaju</a:t>
            </a:r>
            <a:r>
              <a:rPr lang="en-US" dirty="0"/>
              <a:t> </a:t>
            </a:r>
            <a:r>
              <a:rPr lang="en-US" dirty="0" err="1"/>
              <a:t>ambiciju</a:t>
            </a:r>
            <a:r>
              <a:rPr lang="en-US" dirty="0"/>
              <a:t> da </a:t>
            </a:r>
            <a:r>
              <a:rPr lang="en-US" dirty="0" err="1"/>
              <a:t>nastave</a:t>
            </a:r>
            <a:r>
              <a:rPr lang="en-US" dirty="0"/>
              <a:t> </a:t>
            </a:r>
            <a:r>
              <a:rPr lang="en-US" dirty="0" err="1"/>
              <a:t>dalje</a:t>
            </a:r>
            <a:r>
              <a:rPr lang="en-US" dirty="0"/>
              <a:t> </a:t>
            </a:r>
            <a:r>
              <a:rPr lang="en-US" dirty="0" err="1"/>
              <a:t>školovanje</a:t>
            </a:r>
            <a:r>
              <a:rPr lang="en-US" dirty="0"/>
              <a:t>, za </a:t>
            </a:r>
            <a:r>
              <a:rPr lang="en-US" dirty="0" err="1"/>
              <a:t>razliku</a:t>
            </a:r>
            <a:r>
              <a:rPr lang="en-US" dirty="0"/>
              <a:t> od </a:t>
            </a:r>
            <a:r>
              <a:rPr lang="en-US" dirty="0" err="1"/>
              <a:t>dovoljnih</a:t>
            </a:r>
            <a:r>
              <a:rPr lang="en-US" dirty="0"/>
              <a:t>, koji u </a:t>
            </a:r>
            <a:r>
              <a:rPr lang="en-US" dirty="0" err="1"/>
              <a:t>svega</a:t>
            </a:r>
            <a:r>
              <a:rPr lang="en-US" dirty="0"/>
              <a:t> 31% </a:t>
            </a:r>
            <a:r>
              <a:rPr lang="en-US" dirty="0" err="1"/>
              <a:t>iskazuju</a:t>
            </a:r>
            <a:r>
              <a:rPr lang="en-US" dirty="0"/>
              <a:t> </a:t>
            </a:r>
            <a:r>
              <a:rPr lang="en-US" dirty="0" err="1"/>
              <a:t>pomenutu</a:t>
            </a:r>
            <a:r>
              <a:rPr lang="en-US" dirty="0"/>
              <a:t> </a:t>
            </a:r>
            <a:r>
              <a:rPr lang="en-US" dirty="0" err="1"/>
              <a:t>ambiciju</a:t>
            </a:r>
            <a:r>
              <a:rPr lang="en-US" dirty="0"/>
              <a:t>. </a:t>
            </a:r>
            <a:r>
              <a:rPr lang="en-US" dirty="0" err="1"/>
              <a:t>Uočavamo</a:t>
            </a:r>
            <a:r>
              <a:rPr lang="en-US" dirty="0"/>
              <a:t> </a:t>
            </a:r>
            <a:r>
              <a:rPr lang="en-US" dirty="0" err="1"/>
              <a:t>logičan</a:t>
            </a:r>
            <a:r>
              <a:rPr lang="en-US" dirty="0"/>
              <a:t> trend da </a:t>
            </a:r>
            <a:r>
              <a:rPr lang="en-US" dirty="0" err="1"/>
              <a:t>što</a:t>
            </a:r>
            <a:r>
              <a:rPr lang="en-US" dirty="0"/>
              <a:t> je </a:t>
            </a:r>
            <a:r>
              <a:rPr lang="en-US" dirty="0" err="1"/>
              <a:t>bolji</a:t>
            </a:r>
            <a:r>
              <a:rPr lang="en-US" dirty="0"/>
              <a:t> </a:t>
            </a:r>
            <a:r>
              <a:rPr lang="en-US" dirty="0" err="1"/>
              <a:t>uspjeh</a:t>
            </a:r>
            <a:r>
              <a:rPr lang="en-US" dirty="0"/>
              <a:t> to je i </a:t>
            </a:r>
            <a:r>
              <a:rPr lang="en-US" dirty="0" err="1"/>
              <a:t>veći</a:t>
            </a:r>
            <a:r>
              <a:rPr lang="en-US" dirty="0"/>
              <a:t> </a:t>
            </a:r>
            <a:r>
              <a:rPr lang="en-US" dirty="0" err="1"/>
              <a:t>procenat</a:t>
            </a:r>
            <a:r>
              <a:rPr lang="en-US" dirty="0"/>
              <a:t> </a:t>
            </a:r>
            <a:r>
              <a:rPr lang="en-US" dirty="0" err="1"/>
              <a:t>maturanata</a:t>
            </a:r>
            <a:r>
              <a:rPr lang="en-US" dirty="0"/>
              <a:t> koji </a:t>
            </a:r>
            <a:r>
              <a:rPr lang="en-US" dirty="0" err="1"/>
              <a:t>planiraju</a:t>
            </a:r>
            <a:r>
              <a:rPr lang="en-US" dirty="0"/>
              <a:t> da </a:t>
            </a:r>
            <a:r>
              <a:rPr lang="en-US" dirty="0" err="1"/>
              <a:t>nastave</a:t>
            </a:r>
            <a:r>
              <a:rPr lang="en-US" dirty="0"/>
              <a:t> </a:t>
            </a:r>
            <a:r>
              <a:rPr lang="en-US" dirty="0" err="1"/>
              <a:t>školovanje</a:t>
            </a:r>
            <a:r>
              <a:rPr lang="en-US" dirty="0"/>
              <a:t>. Sa </a:t>
            </a:r>
            <a:r>
              <a:rPr lang="en-US" dirty="0" err="1"/>
              <a:t>druge</a:t>
            </a:r>
            <a:r>
              <a:rPr lang="en-US" dirty="0"/>
              <a:t> </a:t>
            </a:r>
            <a:r>
              <a:rPr lang="en-US" dirty="0" err="1"/>
              <a:t>strane</a:t>
            </a:r>
            <a:r>
              <a:rPr lang="en-US" dirty="0"/>
              <a:t>, </a:t>
            </a:r>
            <a:r>
              <a:rPr lang="en-US" dirty="0" err="1"/>
              <a:t>maturanti</a:t>
            </a:r>
            <a:r>
              <a:rPr lang="en-US" dirty="0"/>
              <a:t> </a:t>
            </a:r>
            <a:r>
              <a:rPr lang="en-US" dirty="0" err="1"/>
              <a:t>čiji</a:t>
            </a:r>
            <a:r>
              <a:rPr lang="en-US" dirty="0"/>
              <a:t> je </a:t>
            </a:r>
            <a:r>
              <a:rPr lang="en-US" dirty="0" err="1"/>
              <a:t>uspjeh</a:t>
            </a:r>
            <a:r>
              <a:rPr lang="en-US" dirty="0"/>
              <a:t> </a:t>
            </a:r>
            <a:r>
              <a:rPr lang="en-US" dirty="0" err="1"/>
              <a:t>tokom</a:t>
            </a:r>
            <a:r>
              <a:rPr lang="en-US" dirty="0"/>
              <a:t> </a:t>
            </a:r>
            <a:r>
              <a:rPr lang="en-US" dirty="0" err="1"/>
              <a:t>srednje</a:t>
            </a:r>
            <a:r>
              <a:rPr lang="en-US" dirty="0"/>
              <a:t> </a:t>
            </a:r>
            <a:r>
              <a:rPr lang="en-US" dirty="0" err="1"/>
              <a:t>škole</a:t>
            </a:r>
            <a:r>
              <a:rPr lang="en-US" dirty="0"/>
              <a:t> bio </a:t>
            </a:r>
            <a:r>
              <a:rPr lang="en-US" dirty="0" err="1"/>
              <a:t>dobar</a:t>
            </a:r>
            <a:r>
              <a:rPr lang="en-US" dirty="0"/>
              <a:t> </a:t>
            </a:r>
            <a:r>
              <a:rPr lang="en-US" dirty="0" err="1"/>
              <a:t>ili</a:t>
            </a:r>
            <a:r>
              <a:rPr lang="en-US" dirty="0"/>
              <a:t> </a:t>
            </a:r>
            <a:r>
              <a:rPr lang="en-US" dirty="0" err="1"/>
              <a:t>dovoljan</a:t>
            </a:r>
            <a:r>
              <a:rPr lang="en-US" dirty="0"/>
              <a:t> u </a:t>
            </a:r>
            <a:r>
              <a:rPr lang="en-US" dirty="0" err="1"/>
              <a:t>većoj</a:t>
            </a:r>
            <a:r>
              <a:rPr lang="en-US" dirty="0"/>
              <a:t> </a:t>
            </a:r>
            <a:r>
              <a:rPr lang="en-US" dirty="0" err="1"/>
              <a:t>mjeri</a:t>
            </a:r>
            <a:r>
              <a:rPr lang="en-US" dirty="0"/>
              <a:t> </a:t>
            </a:r>
            <a:r>
              <a:rPr lang="en-US" dirty="0" err="1"/>
              <a:t>nisu</a:t>
            </a:r>
            <a:r>
              <a:rPr lang="en-US" dirty="0"/>
              <a:t> </a:t>
            </a:r>
            <a:r>
              <a:rPr lang="en-US" dirty="0" err="1"/>
              <a:t>odlučni</a:t>
            </a:r>
            <a:r>
              <a:rPr lang="en-US" dirty="0"/>
              <a:t> </a:t>
            </a:r>
            <a:r>
              <a:rPr lang="en-US" dirty="0" err="1"/>
              <a:t>ili</a:t>
            </a:r>
            <a:r>
              <a:rPr lang="en-US" dirty="0"/>
              <a:t> </a:t>
            </a:r>
            <a:r>
              <a:rPr lang="en-US" dirty="0" err="1"/>
              <a:t>su</a:t>
            </a:r>
            <a:r>
              <a:rPr lang="en-US" dirty="0"/>
              <a:t> se </a:t>
            </a:r>
            <a:r>
              <a:rPr lang="en-US" dirty="0" err="1"/>
              <a:t>opredijelili</a:t>
            </a:r>
            <a:r>
              <a:rPr lang="en-US" dirty="0"/>
              <a:t> da ne </a:t>
            </a:r>
            <a:r>
              <a:rPr lang="en-US" dirty="0" err="1"/>
              <a:t>nastave</a:t>
            </a:r>
            <a:r>
              <a:rPr lang="en-US" dirty="0"/>
              <a:t> </a:t>
            </a:r>
            <a:r>
              <a:rPr lang="en-US" dirty="0" err="1"/>
              <a:t>sa</a:t>
            </a:r>
            <a:r>
              <a:rPr lang="en-US" dirty="0"/>
              <a:t> </a:t>
            </a:r>
            <a:r>
              <a:rPr lang="en-US" dirty="0" err="1"/>
              <a:t>daljim</a:t>
            </a:r>
            <a:r>
              <a:rPr lang="en-US" dirty="0"/>
              <a:t> </a:t>
            </a:r>
            <a:r>
              <a:rPr lang="en-US" dirty="0" err="1"/>
              <a:t>školovanjem</a:t>
            </a:r>
            <a:r>
              <a:rPr lang="en-US" dirty="0"/>
              <a:t>.</a:t>
            </a:r>
          </a:p>
          <a:p>
            <a:endParaRPr lang="sr-Latn-ME" dirty="0"/>
          </a:p>
          <a:p>
            <a:r>
              <a:rPr lang="en-US" dirty="0" err="1"/>
              <a:t>Primjećujemo</a:t>
            </a:r>
            <a:r>
              <a:rPr lang="en-US" dirty="0"/>
              <a:t> </a:t>
            </a:r>
            <a:r>
              <a:rPr lang="en-US" dirty="0" err="1"/>
              <a:t>zanimljivu</a:t>
            </a:r>
            <a:r>
              <a:rPr lang="en-US" dirty="0"/>
              <a:t> </a:t>
            </a:r>
            <a:r>
              <a:rPr lang="en-US" dirty="0" err="1"/>
              <a:t>situaciju</a:t>
            </a:r>
            <a:r>
              <a:rPr lang="en-US" dirty="0"/>
              <a:t> </a:t>
            </a:r>
            <a:r>
              <a:rPr lang="en-US" dirty="0" err="1"/>
              <a:t>kod</a:t>
            </a:r>
            <a:r>
              <a:rPr lang="en-US" dirty="0"/>
              <a:t> </a:t>
            </a:r>
            <a:r>
              <a:rPr lang="en-US" dirty="0" err="1"/>
              <a:t>maturanata</a:t>
            </a:r>
            <a:r>
              <a:rPr lang="en-US" dirty="0"/>
              <a:t> koji </a:t>
            </a:r>
            <a:r>
              <a:rPr lang="en-US" dirty="0" err="1"/>
              <a:t>dolaze</a:t>
            </a:r>
            <a:r>
              <a:rPr lang="en-US" dirty="0"/>
              <a:t> </a:t>
            </a:r>
            <a:r>
              <a:rPr lang="en-US" dirty="0" err="1"/>
              <a:t>iz</a:t>
            </a:r>
            <a:r>
              <a:rPr lang="en-US" dirty="0"/>
              <a:t> </a:t>
            </a:r>
            <a:r>
              <a:rPr lang="en-US" dirty="0" err="1"/>
              <a:t>porodica</a:t>
            </a:r>
            <a:r>
              <a:rPr lang="en-US" dirty="0"/>
              <a:t> </a:t>
            </a:r>
            <a:r>
              <a:rPr lang="en-US" dirty="0" err="1"/>
              <a:t>sa</a:t>
            </a:r>
            <a:r>
              <a:rPr lang="en-US" dirty="0"/>
              <a:t> </a:t>
            </a:r>
            <a:r>
              <a:rPr lang="en-US" dirty="0" err="1"/>
              <a:t>izrazito</a:t>
            </a:r>
            <a:r>
              <a:rPr lang="en-US" dirty="0"/>
              <a:t> </a:t>
            </a:r>
            <a:r>
              <a:rPr lang="en-US" dirty="0" err="1"/>
              <a:t>visokim</a:t>
            </a:r>
            <a:r>
              <a:rPr lang="en-US" dirty="0"/>
              <a:t> </a:t>
            </a:r>
            <a:r>
              <a:rPr lang="en-US" dirty="0" err="1"/>
              <a:t>primanjima</a:t>
            </a:r>
            <a:r>
              <a:rPr lang="en-US" dirty="0"/>
              <a:t>, </a:t>
            </a:r>
            <a:r>
              <a:rPr lang="en-US" dirty="0" err="1"/>
              <a:t>kod</a:t>
            </a:r>
            <a:r>
              <a:rPr lang="en-US" dirty="0"/>
              <a:t> </a:t>
            </a:r>
            <a:r>
              <a:rPr lang="en-US" dirty="0" err="1"/>
              <a:t>kojih</a:t>
            </a:r>
            <a:r>
              <a:rPr lang="en-US" dirty="0"/>
              <a:t> ne </a:t>
            </a:r>
            <a:r>
              <a:rPr lang="en-US" dirty="0" err="1"/>
              <a:t>uočavamo</a:t>
            </a:r>
            <a:r>
              <a:rPr lang="en-US" dirty="0"/>
              <a:t> trend rasta </a:t>
            </a:r>
            <a:r>
              <a:rPr lang="en-US" dirty="0" err="1"/>
              <a:t>ambicije</a:t>
            </a:r>
            <a:r>
              <a:rPr lang="en-US" dirty="0"/>
              <a:t>. Kada </a:t>
            </a:r>
            <a:r>
              <a:rPr lang="en-US" dirty="0" err="1"/>
              <a:t>su</a:t>
            </a:r>
            <a:r>
              <a:rPr lang="en-US" dirty="0"/>
              <a:t> u </a:t>
            </a:r>
            <a:r>
              <a:rPr lang="en-US" dirty="0" err="1"/>
              <a:t>pitanju</a:t>
            </a:r>
            <a:r>
              <a:rPr lang="en-US" dirty="0"/>
              <a:t> </a:t>
            </a:r>
            <a:r>
              <a:rPr lang="en-US" dirty="0" err="1"/>
              <a:t>maturanti</a:t>
            </a:r>
            <a:r>
              <a:rPr lang="en-US" dirty="0"/>
              <a:t> koji </a:t>
            </a:r>
            <a:r>
              <a:rPr lang="en-US" dirty="0" err="1"/>
              <a:t>dolaze</a:t>
            </a:r>
            <a:r>
              <a:rPr lang="en-US" dirty="0"/>
              <a:t> </a:t>
            </a:r>
            <a:r>
              <a:rPr lang="en-US" dirty="0" err="1"/>
              <a:t>iz</a:t>
            </a:r>
            <a:r>
              <a:rPr lang="en-US" dirty="0"/>
              <a:t> </a:t>
            </a:r>
            <a:r>
              <a:rPr lang="en-US" dirty="0" err="1"/>
              <a:t>porodica</a:t>
            </a:r>
            <a:r>
              <a:rPr lang="en-US" dirty="0"/>
              <a:t> </a:t>
            </a:r>
            <a:r>
              <a:rPr lang="en-US" dirty="0" err="1"/>
              <a:t>sa</a:t>
            </a:r>
            <a:r>
              <a:rPr lang="en-US" dirty="0"/>
              <a:t> </a:t>
            </a:r>
            <a:r>
              <a:rPr lang="en-US" dirty="0" err="1"/>
              <a:t>prosječnim</a:t>
            </a:r>
            <a:r>
              <a:rPr lang="en-US" dirty="0"/>
              <a:t> </a:t>
            </a:r>
            <a:r>
              <a:rPr lang="en-US" dirty="0" err="1"/>
              <a:t>prihodima</a:t>
            </a:r>
            <a:r>
              <a:rPr lang="en-US" dirty="0"/>
              <a:t> (</a:t>
            </a:r>
            <a:r>
              <a:rPr lang="en-US" dirty="0" err="1"/>
              <a:t>dvije</a:t>
            </a:r>
            <a:r>
              <a:rPr lang="en-US" dirty="0"/>
              <a:t> </a:t>
            </a:r>
            <a:r>
              <a:rPr lang="en-US" dirty="0" err="1"/>
              <a:t>kategorije</a:t>
            </a:r>
            <a:r>
              <a:rPr lang="en-US" dirty="0"/>
              <a:t> </a:t>
            </a:r>
            <a:r>
              <a:rPr lang="en-US" dirty="0" err="1"/>
              <a:t>sa</a:t>
            </a:r>
            <a:r>
              <a:rPr lang="en-US" dirty="0"/>
              <a:t> </a:t>
            </a:r>
            <a:r>
              <a:rPr lang="en-US" dirty="0" err="1"/>
              <a:t>primanjima</a:t>
            </a:r>
            <a:r>
              <a:rPr lang="en-US" dirty="0"/>
              <a:t> 500 - 1 500€ i 1 500 - 3 000€) </a:t>
            </a:r>
            <a:r>
              <a:rPr lang="en-US" dirty="0" err="1"/>
              <a:t>uočavamo</a:t>
            </a:r>
            <a:r>
              <a:rPr lang="en-US" dirty="0"/>
              <a:t> da ne </a:t>
            </a:r>
            <a:r>
              <a:rPr lang="en-US" dirty="0" err="1"/>
              <a:t>postoji</a:t>
            </a:r>
            <a:r>
              <a:rPr lang="en-US" dirty="0"/>
              <a:t> </a:t>
            </a:r>
            <a:r>
              <a:rPr lang="en-US" dirty="0" err="1"/>
              <a:t>snažna</a:t>
            </a:r>
            <a:r>
              <a:rPr lang="en-US" dirty="0"/>
              <a:t> </a:t>
            </a:r>
            <a:r>
              <a:rPr lang="en-US" dirty="0" err="1"/>
              <a:t>korelacija</a:t>
            </a:r>
            <a:r>
              <a:rPr lang="en-US" dirty="0"/>
              <a:t> </a:t>
            </a:r>
            <a:r>
              <a:rPr lang="en-US" dirty="0" err="1"/>
              <a:t>između</a:t>
            </a:r>
            <a:r>
              <a:rPr lang="en-US" dirty="0"/>
              <a:t> </a:t>
            </a:r>
            <a:r>
              <a:rPr lang="en-US" dirty="0" err="1"/>
              <a:t>prihoda</a:t>
            </a:r>
            <a:r>
              <a:rPr lang="en-US" dirty="0"/>
              <a:t> i </a:t>
            </a:r>
            <a:r>
              <a:rPr lang="en-US" dirty="0" err="1"/>
              <a:t>njihovog</a:t>
            </a:r>
            <a:r>
              <a:rPr lang="en-US" dirty="0"/>
              <a:t> </a:t>
            </a:r>
            <a:r>
              <a:rPr lang="en-US" dirty="0" err="1"/>
              <a:t>uticaja</a:t>
            </a:r>
            <a:r>
              <a:rPr lang="en-US" dirty="0"/>
              <a:t> </a:t>
            </a:r>
            <a:r>
              <a:rPr lang="en-US" dirty="0" err="1"/>
              <a:t>na</a:t>
            </a:r>
            <a:r>
              <a:rPr lang="en-US" dirty="0"/>
              <a:t> </a:t>
            </a:r>
            <a:r>
              <a:rPr lang="en-US" dirty="0" err="1"/>
              <a:t>ambiciju</a:t>
            </a:r>
            <a:r>
              <a:rPr lang="en-US" dirty="0"/>
              <a:t>. Uticaj </a:t>
            </a:r>
            <a:r>
              <a:rPr lang="en-US" dirty="0" err="1"/>
              <a:t>nivoa</a:t>
            </a:r>
            <a:r>
              <a:rPr lang="en-US" dirty="0"/>
              <a:t> </a:t>
            </a:r>
            <a:r>
              <a:rPr lang="en-US" dirty="0" err="1"/>
              <a:t>prihoda</a:t>
            </a:r>
            <a:r>
              <a:rPr lang="en-US" dirty="0"/>
              <a:t> </a:t>
            </a:r>
            <a:r>
              <a:rPr lang="en-US" dirty="0" err="1"/>
              <a:t>na</a:t>
            </a:r>
            <a:r>
              <a:rPr lang="en-US" dirty="0"/>
              <a:t> </a:t>
            </a:r>
            <a:r>
              <a:rPr lang="en-US" dirty="0" err="1"/>
              <a:t>ambiciju</a:t>
            </a:r>
            <a:r>
              <a:rPr lang="en-US" dirty="0"/>
              <a:t> je </a:t>
            </a:r>
            <a:r>
              <a:rPr lang="en-US" dirty="0" err="1"/>
              <a:t>primijećen</a:t>
            </a:r>
            <a:r>
              <a:rPr lang="en-US" dirty="0"/>
              <a:t> </a:t>
            </a:r>
            <a:r>
              <a:rPr lang="en-US" dirty="0" err="1"/>
              <a:t>samo</a:t>
            </a:r>
            <a:r>
              <a:rPr lang="en-US" dirty="0"/>
              <a:t> </a:t>
            </a:r>
            <a:r>
              <a:rPr lang="en-US" dirty="0" err="1"/>
              <a:t>kod</a:t>
            </a:r>
            <a:r>
              <a:rPr lang="en-US" dirty="0"/>
              <a:t> </a:t>
            </a:r>
            <a:r>
              <a:rPr lang="en-US" dirty="0" err="1"/>
              <a:t>grupe</a:t>
            </a:r>
            <a:r>
              <a:rPr lang="en-US" dirty="0"/>
              <a:t> </a:t>
            </a:r>
            <a:r>
              <a:rPr lang="en-US" dirty="0" err="1"/>
              <a:t>maturanata</a:t>
            </a:r>
            <a:r>
              <a:rPr lang="en-US" dirty="0"/>
              <a:t> koji </a:t>
            </a:r>
            <a:r>
              <a:rPr lang="en-US" dirty="0" err="1"/>
              <a:t>dolaze</a:t>
            </a:r>
            <a:r>
              <a:rPr lang="en-US" dirty="0"/>
              <a:t> </a:t>
            </a:r>
            <a:r>
              <a:rPr lang="en-US" dirty="0" err="1"/>
              <a:t>iz</a:t>
            </a:r>
            <a:r>
              <a:rPr lang="en-US" dirty="0"/>
              <a:t> </a:t>
            </a:r>
            <a:r>
              <a:rPr lang="en-US" dirty="0" err="1"/>
              <a:t>porodica</a:t>
            </a:r>
            <a:r>
              <a:rPr lang="en-US" dirty="0"/>
              <a:t> </a:t>
            </a:r>
            <a:r>
              <a:rPr lang="en-US" dirty="0" err="1"/>
              <a:t>sa</a:t>
            </a:r>
            <a:r>
              <a:rPr lang="en-US" dirty="0"/>
              <a:t> </a:t>
            </a:r>
            <a:r>
              <a:rPr lang="en-US" dirty="0" err="1"/>
              <a:t>najnižim</a:t>
            </a:r>
            <a:r>
              <a:rPr lang="en-US" dirty="0"/>
              <a:t> </a:t>
            </a:r>
            <a:r>
              <a:rPr lang="en-US" dirty="0" err="1"/>
              <a:t>primanjima</a:t>
            </a:r>
            <a:r>
              <a:rPr lang="en-US" dirty="0"/>
              <a:t> </a:t>
            </a:r>
            <a:r>
              <a:rPr lang="en-US" dirty="0" err="1"/>
              <a:t>kod</a:t>
            </a:r>
            <a:r>
              <a:rPr lang="en-US" dirty="0"/>
              <a:t> </a:t>
            </a:r>
            <a:r>
              <a:rPr lang="en-US" dirty="0" err="1"/>
              <a:t>kojih</a:t>
            </a:r>
            <a:r>
              <a:rPr lang="en-US" dirty="0"/>
              <a:t> je </a:t>
            </a:r>
            <a:r>
              <a:rPr lang="en-US" dirty="0" err="1"/>
              <a:t>ambicija</a:t>
            </a:r>
            <a:r>
              <a:rPr lang="en-US" dirty="0"/>
              <a:t> u </a:t>
            </a:r>
            <a:r>
              <a:rPr lang="en-US" dirty="0" err="1"/>
              <a:t>nivou</a:t>
            </a:r>
            <a:r>
              <a:rPr lang="en-US" dirty="0"/>
              <a:t> od 54%, </a:t>
            </a:r>
            <a:r>
              <a:rPr lang="en-US" dirty="0" err="1"/>
              <a:t>što</a:t>
            </a:r>
            <a:r>
              <a:rPr lang="en-US" dirty="0"/>
              <a:t> je 17 </a:t>
            </a:r>
            <a:r>
              <a:rPr lang="en-US" dirty="0" err="1"/>
              <a:t>procentnih</a:t>
            </a:r>
            <a:r>
              <a:rPr lang="en-US" dirty="0"/>
              <a:t> </a:t>
            </a:r>
            <a:r>
              <a:rPr lang="en-US" dirty="0" err="1"/>
              <a:t>poena</a:t>
            </a:r>
            <a:r>
              <a:rPr lang="en-US" dirty="0"/>
              <a:t> </a:t>
            </a:r>
            <a:r>
              <a:rPr lang="en-US" dirty="0" err="1"/>
              <a:t>niže</a:t>
            </a:r>
            <a:r>
              <a:rPr lang="en-US" dirty="0"/>
              <a:t> u </a:t>
            </a:r>
            <a:r>
              <a:rPr lang="en-US" dirty="0" err="1"/>
              <a:t>odnosu</a:t>
            </a:r>
            <a:r>
              <a:rPr lang="en-US" dirty="0"/>
              <a:t> </a:t>
            </a:r>
            <a:r>
              <a:rPr lang="en-US" dirty="0" err="1"/>
              <a:t>na</a:t>
            </a:r>
            <a:r>
              <a:rPr lang="en-US" dirty="0"/>
              <a:t> </a:t>
            </a:r>
            <a:r>
              <a:rPr lang="en-US" dirty="0" err="1"/>
              <a:t>prosjek</a:t>
            </a:r>
            <a:r>
              <a:rPr lang="en-US" dirty="0"/>
              <a:t>.</a:t>
            </a:r>
          </a:p>
          <a:p>
            <a:endParaRPr lang="sr-Latn-ME" dirty="0"/>
          </a:p>
          <a:p>
            <a:r>
              <a:rPr lang="en-US" dirty="0"/>
              <a:t>Kada je u </a:t>
            </a:r>
            <a:r>
              <a:rPr lang="en-US" dirty="0" err="1"/>
              <a:t>pitanju</a:t>
            </a:r>
            <a:r>
              <a:rPr lang="en-US" dirty="0"/>
              <a:t> </a:t>
            </a:r>
            <a:r>
              <a:rPr lang="en-US" dirty="0" err="1"/>
              <a:t>veza</a:t>
            </a:r>
            <a:r>
              <a:rPr lang="en-US" dirty="0"/>
              <a:t> </a:t>
            </a:r>
            <a:r>
              <a:rPr lang="en-US" dirty="0" err="1"/>
              <a:t>između</a:t>
            </a:r>
            <a:r>
              <a:rPr lang="en-US" dirty="0"/>
              <a:t> </a:t>
            </a:r>
            <a:r>
              <a:rPr lang="en-US" dirty="0" err="1"/>
              <a:t>nivoa</a:t>
            </a:r>
            <a:r>
              <a:rPr lang="en-US" dirty="0"/>
              <a:t> </a:t>
            </a:r>
            <a:r>
              <a:rPr lang="en-US" dirty="0" err="1"/>
              <a:t>obrazovanja</a:t>
            </a:r>
            <a:r>
              <a:rPr lang="en-US" dirty="0"/>
              <a:t> </a:t>
            </a:r>
            <a:r>
              <a:rPr lang="en-US" dirty="0" err="1"/>
              <a:t>roditelja</a:t>
            </a:r>
            <a:r>
              <a:rPr lang="en-US" dirty="0"/>
              <a:t> i </a:t>
            </a:r>
            <a:r>
              <a:rPr lang="en-US" dirty="0" err="1"/>
              <a:t>ambicija</a:t>
            </a:r>
            <a:r>
              <a:rPr lang="en-US" dirty="0"/>
              <a:t>, </a:t>
            </a:r>
            <a:r>
              <a:rPr lang="en-US" dirty="0" err="1"/>
              <a:t>uočavamo</a:t>
            </a:r>
            <a:r>
              <a:rPr lang="en-US" dirty="0"/>
              <a:t> da </a:t>
            </a:r>
            <a:r>
              <a:rPr lang="en-US" dirty="0" err="1"/>
              <a:t>su</a:t>
            </a:r>
            <a:r>
              <a:rPr lang="en-US" dirty="0"/>
              <a:t> </a:t>
            </a:r>
            <a:r>
              <a:rPr lang="en-US" dirty="0" err="1"/>
              <a:t>ove</a:t>
            </a:r>
            <a:r>
              <a:rPr lang="en-US" dirty="0"/>
              <a:t> </a:t>
            </a:r>
            <a:r>
              <a:rPr lang="en-US" dirty="0" err="1"/>
              <a:t>dvije</a:t>
            </a:r>
            <a:r>
              <a:rPr lang="en-US" dirty="0"/>
              <a:t> </a:t>
            </a:r>
            <a:r>
              <a:rPr lang="en-US" dirty="0" err="1"/>
              <a:t>varijable</a:t>
            </a:r>
            <a:r>
              <a:rPr lang="en-US" dirty="0"/>
              <a:t> u </a:t>
            </a:r>
            <a:r>
              <a:rPr lang="en-US" dirty="0" err="1"/>
              <a:t>međusobnoj</a:t>
            </a:r>
            <a:r>
              <a:rPr lang="en-US" dirty="0"/>
              <a:t> </a:t>
            </a:r>
            <a:r>
              <a:rPr lang="en-US" dirty="0" err="1"/>
              <a:t>korelaciji</a:t>
            </a:r>
            <a:r>
              <a:rPr lang="en-US" dirty="0"/>
              <a:t>: </a:t>
            </a:r>
            <a:r>
              <a:rPr lang="en-US" dirty="0" err="1"/>
              <a:t>što</a:t>
            </a:r>
            <a:r>
              <a:rPr lang="en-US" dirty="0"/>
              <a:t> je </a:t>
            </a:r>
            <a:r>
              <a:rPr lang="en-US" dirty="0" err="1"/>
              <a:t>veći</a:t>
            </a:r>
            <a:r>
              <a:rPr lang="en-US" dirty="0"/>
              <a:t> </a:t>
            </a:r>
            <a:r>
              <a:rPr lang="en-US" dirty="0" err="1"/>
              <a:t>stepen</a:t>
            </a:r>
            <a:r>
              <a:rPr lang="en-US" dirty="0"/>
              <a:t> </a:t>
            </a:r>
            <a:r>
              <a:rPr lang="en-US" dirty="0" err="1"/>
              <a:t>obrazovanja</a:t>
            </a:r>
            <a:r>
              <a:rPr lang="en-US" dirty="0"/>
              <a:t> </a:t>
            </a:r>
            <a:r>
              <a:rPr lang="en-US" dirty="0" err="1"/>
              <a:t>roditelja</a:t>
            </a:r>
            <a:r>
              <a:rPr lang="en-US" dirty="0"/>
              <a:t>, to je </a:t>
            </a:r>
            <a:r>
              <a:rPr lang="en-US" dirty="0" err="1"/>
              <a:t>veća</a:t>
            </a:r>
            <a:r>
              <a:rPr lang="en-US" dirty="0"/>
              <a:t> </a:t>
            </a:r>
            <a:r>
              <a:rPr lang="en-US" dirty="0" err="1"/>
              <a:t>amibicija</a:t>
            </a:r>
            <a:r>
              <a:rPr lang="en-US" dirty="0"/>
              <a:t> za </a:t>
            </a:r>
            <a:r>
              <a:rPr lang="en-US" dirty="0" err="1"/>
              <a:t>nastavak</a:t>
            </a:r>
            <a:r>
              <a:rPr lang="en-US" dirty="0"/>
              <a:t> </a:t>
            </a:r>
            <a:r>
              <a:rPr lang="en-US" dirty="0" err="1"/>
              <a:t>školovanja</a:t>
            </a:r>
            <a:r>
              <a:rPr lang="en-US" dirty="0"/>
              <a:t>, </a:t>
            </a:r>
            <a:r>
              <a:rPr lang="en-US" dirty="0" err="1"/>
              <a:t>kako</a:t>
            </a:r>
            <a:r>
              <a:rPr lang="en-US" dirty="0"/>
              <a:t> </a:t>
            </a:r>
            <a:r>
              <a:rPr lang="en-US" dirty="0" err="1"/>
              <a:t>uočavamo</a:t>
            </a:r>
            <a:r>
              <a:rPr lang="en-US" dirty="0"/>
              <a:t> </a:t>
            </a:r>
            <a:r>
              <a:rPr lang="en-US" dirty="0" err="1"/>
              <a:t>na</a:t>
            </a:r>
            <a:r>
              <a:rPr lang="en-US" dirty="0"/>
              <a:t> </a:t>
            </a:r>
            <a:r>
              <a:rPr lang="en-US" dirty="0" err="1"/>
              <a:t>Dijagramu</a:t>
            </a:r>
            <a:r>
              <a:rPr lang="en-US" dirty="0"/>
              <a:t> br. 12. </a:t>
            </a:r>
            <a:r>
              <a:rPr lang="en-US" dirty="0" err="1"/>
              <a:t>Iznenađujuća</a:t>
            </a:r>
            <a:r>
              <a:rPr lang="en-US" dirty="0"/>
              <a:t> </a:t>
            </a:r>
            <a:r>
              <a:rPr lang="en-US" dirty="0" err="1"/>
              <a:t>činjenica</a:t>
            </a:r>
            <a:r>
              <a:rPr lang="en-US" dirty="0"/>
              <a:t> je da je </a:t>
            </a:r>
            <a:r>
              <a:rPr lang="en-US" dirty="0" err="1"/>
              <a:t>nedostatak</a:t>
            </a:r>
            <a:r>
              <a:rPr lang="en-US" dirty="0"/>
              <a:t> </a:t>
            </a:r>
            <a:r>
              <a:rPr lang="en-US" dirty="0" err="1"/>
              <a:t>ambicije</a:t>
            </a:r>
            <a:r>
              <a:rPr lang="en-US" dirty="0"/>
              <a:t> </a:t>
            </a:r>
            <a:r>
              <a:rPr lang="en-US" dirty="0" err="1"/>
              <a:t>sličan</a:t>
            </a:r>
            <a:r>
              <a:rPr lang="en-US" dirty="0"/>
              <a:t> za </a:t>
            </a:r>
            <a:r>
              <a:rPr lang="en-US" dirty="0" err="1"/>
              <a:t>sve</a:t>
            </a:r>
            <a:r>
              <a:rPr lang="en-US" dirty="0"/>
              <a:t> tri </a:t>
            </a:r>
            <a:r>
              <a:rPr lang="en-US" dirty="0" err="1"/>
              <a:t>grupe</a:t>
            </a:r>
            <a:r>
              <a:rPr lang="en-US" dirty="0"/>
              <a:t> </a:t>
            </a:r>
            <a:r>
              <a:rPr lang="en-US" dirty="0" err="1"/>
              <a:t>obrazovanja</a:t>
            </a:r>
            <a:r>
              <a:rPr lang="en-US" dirty="0"/>
              <a:t> </a:t>
            </a:r>
            <a:r>
              <a:rPr lang="en-US" dirty="0" err="1"/>
              <a:t>roditelja</a:t>
            </a:r>
            <a:r>
              <a:rPr lang="en-US" dirty="0"/>
              <a:t> </a:t>
            </a:r>
            <a:r>
              <a:rPr lang="en-US" dirty="0" err="1"/>
              <a:t>maturanata</a:t>
            </a:r>
            <a:r>
              <a:rPr lang="en-US" dirty="0"/>
              <a:t>. </a:t>
            </a:r>
            <a:r>
              <a:rPr lang="en-US" dirty="0" err="1"/>
              <a:t>Maturanti</a:t>
            </a:r>
            <a:r>
              <a:rPr lang="en-US" dirty="0"/>
              <a:t> koji </a:t>
            </a:r>
            <a:r>
              <a:rPr lang="en-US" dirty="0" err="1"/>
              <a:t>dolaze</a:t>
            </a:r>
            <a:r>
              <a:rPr lang="en-US" dirty="0"/>
              <a:t> </a:t>
            </a:r>
            <a:r>
              <a:rPr lang="en-US" dirty="0" err="1"/>
              <a:t>iz</a:t>
            </a:r>
            <a:r>
              <a:rPr lang="en-US" dirty="0"/>
              <a:t> </a:t>
            </a:r>
            <a:r>
              <a:rPr lang="en-US" dirty="0" err="1"/>
              <a:t>porodica</a:t>
            </a:r>
            <a:r>
              <a:rPr lang="en-US" dirty="0"/>
              <a:t> u </a:t>
            </a:r>
            <a:r>
              <a:rPr lang="en-US" dirty="0" err="1"/>
              <a:t>kojima</a:t>
            </a:r>
            <a:r>
              <a:rPr lang="en-US" dirty="0"/>
              <a:t> </a:t>
            </a:r>
            <a:r>
              <a:rPr lang="en-US" dirty="0" err="1"/>
              <a:t>nijedan</a:t>
            </a:r>
            <a:r>
              <a:rPr lang="en-US" dirty="0"/>
              <a:t> </a:t>
            </a:r>
            <a:r>
              <a:rPr lang="en-US" dirty="0" err="1"/>
              <a:t>roditelj</a:t>
            </a:r>
            <a:r>
              <a:rPr lang="en-US" dirty="0"/>
              <a:t> </a:t>
            </a:r>
            <a:r>
              <a:rPr lang="en-US" dirty="0" err="1"/>
              <a:t>nema</a:t>
            </a:r>
            <a:r>
              <a:rPr lang="en-US" dirty="0"/>
              <a:t> </a:t>
            </a:r>
            <a:r>
              <a:rPr lang="en-US" dirty="0" err="1"/>
              <a:t>visoko</a:t>
            </a:r>
            <a:r>
              <a:rPr lang="en-US" dirty="0"/>
              <a:t> </a:t>
            </a:r>
            <a:r>
              <a:rPr lang="en-US" dirty="0" err="1"/>
              <a:t>obrazovanje</a:t>
            </a:r>
            <a:r>
              <a:rPr lang="en-US" dirty="0"/>
              <a:t> </a:t>
            </a:r>
            <a:r>
              <a:rPr lang="en-US" dirty="0" err="1"/>
              <a:t>imaju</a:t>
            </a:r>
            <a:r>
              <a:rPr lang="en-US" dirty="0"/>
              <a:t> </a:t>
            </a:r>
            <a:r>
              <a:rPr lang="en-US" dirty="0" err="1"/>
              <a:t>prilično</a:t>
            </a:r>
            <a:r>
              <a:rPr lang="en-US" dirty="0"/>
              <a:t> </a:t>
            </a:r>
            <a:r>
              <a:rPr lang="en-US" dirty="0" err="1"/>
              <a:t>visoku</a:t>
            </a:r>
            <a:r>
              <a:rPr lang="en-US" dirty="0"/>
              <a:t> </a:t>
            </a:r>
            <a:r>
              <a:rPr lang="en-US" dirty="0" err="1"/>
              <a:t>ambiciju</a:t>
            </a:r>
            <a:r>
              <a:rPr lang="en-US" dirty="0"/>
              <a:t> za </a:t>
            </a:r>
            <a:r>
              <a:rPr lang="en-US" dirty="0" err="1"/>
              <a:t>nastavak</a:t>
            </a:r>
            <a:r>
              <a:rPr lang="en-US" dirty="0"/>
              <a:t> </a:t>
            </a:r>
            <a:r>
              <a:rPr lang="en-US" dirty="0" err="1"/>
              <a:t>školovanja</a:t>
            </a:r>
            <a:r>
              <a:rPr lang="en-US" dirty="0"/>
              <a:t> i </a:t>
            </a:r>
            <a:r>
              <a:rPr lang="en-US" dirty="0" err="1"/>
              <a:t>ona</a:t>
            </a:r>
            <a:r>
              <a:rPr lang="en-US" dirty="0"/>
              <a:t> se ne </a:t>
            </a:r>
            <a:r>
              <a:rPr lang="en-US" dirty="0" err="1"/>
              <a:t>razlikuje</a:t>
            </a:r>
            <a:r>
              <a:rPr lang="en-US" dirty="0"/>
              <a:t> </a:t>
            </a:r>
            <a:r>
              <a:rPr lang="en-US" dirty="0" err="1"/>
              <a:t>mnogo</a:t>
            </a:r>
            <a:r>
              <a:rPr lang="en-US" dirty="0"/>
              <a:t> od </a:t>
            </a:r>
            <a:r>
              <a:rPr lang="en-US" dirty="0" err="1"/>
              <a:t>ambicije</a:t>
            </a:r>
            <a:r>
              <a:rPr lang="en-US" dirty="0"/>
              <a:t> </a:t>
            </a:r>
            <a:r>
              <a:rPr lang="en-US" dirty="0" err="1"/>
              <a:t>maturanata</a:t>
            </a:r>
            <a:r>
              <a:rPr lang="en-US" dirty="0"/>
              <a:t> koji </a:t>
            </a:r>
            <a:r>
              <a:rPr lang="en-US" dirty="0" err="1"/>
              <a:t>dolaze</a:t>
            </a:r>
            <a:r>
              <a:rPr lang="en-US" dirty="0"/>
              <a:t> </a:t>
            </a:r>
            <a:r>
              <a:rPr lang="en-US" dirty="0" err="1"/>
              <a:t>iz</a:t>
            </a:r>
            <a:r>
              <a:rPr lang="en-US" dirty="0"/>
              <a:t> </a:t>
            </a:r>
            <a:r>
              <a:rPr lang="en-US" dirty="0" err="1"/>
              <a:t>porodica</a:t>
            </a:r>
            <a:r>
              <a:rPr lang="en-US" dirty="0"/>
              <a:t> u </a:t>
            </a:r>
            <a:r>
              <a:rPr lang="en-US" dirty="0" err="1"/>
              <a:t>kom</a:t>
            </a:r>
            <a:r>
              <a:rPr lang="en-US" dirty="0"/>
              <a:t> oba, </a:t>
            </a:r>
            <a:r>
              <a:rPr lang="en-US" dirty="0" err="1"/>
              <a:t>odnosno</a:t>
            </a:r>
            <a:r>
              <a:rPr lang="en-US" dirty="0"/>
              <a:t> </a:t>
            </a:r>
            <a:r>
              <a:rPr lang="en-US" dirty="0" err="1"/>
              <a:t>jedan</a:t>
            </a:r>
            <a:r>
              <a:rPr lang="en-US" dirty="0"/>
              <a:t> </a:t>
            </a:r>
            <a:r>
              <a:rPr lang="en-US" dirty="0" err="1"/>
              <a:t>roditelj</a:t>
            </a:r>
            <a:r>
              <a:rPr lang="en-US" dirty="0"/>
              <a:t> </a:t>
            </a:r>
            <a:r>
              <a:rPr lang="en-US" dirty="0" err="1"/>
              <a:t>ima</a:t>
            </a:r>
            <a:r>
              <a:rPr lang="en-US" dirty="0"/>
              <a:t> </a:t>
            </a:r>
            <a:r>
              <a:rPr lang="en-US" dirty="0" err="1"/>
              <a:t>visoko</a:t>
            </a:r>
            <a:r>
              <a:rPr lang="en-US" dirty="0"/>
              <a:t> </a:t>
            </a:r>
            <a:r>
              <a:rPr lang="en-US" dirty="0" err="1"/>
              <a:t>obrazovanje</a:t>
            </a:r>
            <a:r>
              <a:rPr lang="en-US" dirty="0"/>
              <a:t>. </a:t>
            </a:r>
            <a:r>
              <a:rPr lang="en-US" dirty="0" err="1"/>
              <a:t>Maturanti</a:t>
            </a:r>
            <a:r>
              <a:rPr lang="en-US" dirty="0"/>
              <a:t>, koji </a:t>
            </a:r>
            <a:r>
              <a:rPr lang="en-US" dirty="0" err="1"/>
              <a:t>dolaze</a:t>
            </a:r>
            <a:r>
              <a:rPr lang="en-US" dirty="0"/>
              <a:t> </a:t>
            </a:r>
            <a:r>
              <a:rPr lang="en-US" dirty="0" err="1"/>
              <a:t>iz</a:t>
            </a:r>
            <a:r>
              <a:rPr lang="en-US" dirty="0"/>
              <a:t> </a:t>
            </a:r>
            <a:r>
              <a:rPr lang="en-US" dirty="0" err="1"/>
              <a:t>porodica</a:t>
            </a:r>
            <a:r>
              <a:rPr lang="en-US" dirty="0"/>
              <a:t> u </a:t>
            </a:r>
            <a:r>
              <a:rPr lang="en-US" dirty="0" err="1"/>
              <a:t>kojima</a:t>
            </a:r>
            <a:r>
              <a:rPr lang="en-US" dirty="0"/>
              <a:t> </a:t>
            </a:r>
            <a:r>
              <a:rPr lang="en-US" dirty="0" err="1"/>
              <a:t>nijedan</a:t>
            </a:r>
            <a:r>
              <a:rPr lang="en-US" dirty="0"/>
              <a:t> </a:t>
            </a:r>
            <a:r>
              <a:rPr lang="en-US" dirty="0" err="1"/>
              <a:t>roditelj</a:t>
            </a:r>
            <a:r>
              <a:rPr lang="en-US" dirty="0"/>
              <a:t> </a:t>
            </a:r>
            <a:r>
              <a:rPr lang="en-US" dirty="0" err="1"/>
              <a:t>nema</a:t>
            </a:r>
            <a:r>
              <a:rPr lang="en-US" dirty="0"/>
              <a:t> </a:t>
            </a:r>
            <a:r>
              <a:rPr lang="en-US" dirty="0" err="1"/>
              <a:t>visoko</a:t>
            </a:r>
            <a:r>
              <a:rPr lang="en-US" dirty="0"/>
              <a:t> </a:t>
            </a:r>
            <a:r>
              <a:rPr lang="en-US" dirty="0" err="1"/>
              <a:t>obrazovanje</a:t>
            </a:r>
            <a:r>
              <a:rPr lang="en-US" dirty="0"/>
              <a:t>, </a:t>
            </a:r>
            <a:r>
              <a:rPr lang="en-US" dirty="0" err="1"/>
              <a:t>su</a:t>
            </a:r>
            <a:r>
              <a:rPr lang="en-US" dirty="0"/>
              <a:t> </a:t>
            </a:r>
            <a:r>
              <a:rPr lang="en-US" dirty="0" err="1"/>
              <a:t>više</a:t>
            </a:r>
            <a:r>
              <a:rPr lang="en-US" dirty="0"/>
              <a:t> </a:t>
            </a:r>
            <a:r>
              <a:rPr lang="en-US" dirty="0" err="1"/>
              <a:t>neodlučni</a:t>
            </a:r>
            <a:r>
              <a:rPr lang="en-US" dirty="0"/>
              <a:t> od </a:t>
            </a:r>
            <a:r>
              <a:rPr lang="en-US" dirty="0" err="1"/>
              <a:t>ostalih</a:t>
            </a:r>
            <a:r>
              <a:rPr lang="en-US" dirty="0"/>
              <a:t> (28%), </a:t>
            </a:r>
            <a:r>
              <a:rPr lang="en-US" dirty="0" err="1"/>
              <a:t>dok</a:t>
            </a:r>
            <a:r>
              <a:rPr lang="en-US" dirty="0"/>
              <a:t> je </a:t>
            </a:r>
            <a:r>
              <a:rPr lang="en-US" dirty="0" err="1"/>
              <a:t>procenat</a:t>
            </a:r>
            <a:r>
              <a:rPr lang="en-US" dirty="0"/>
              <a:t> </a:t>
            </a:r>
            <a:r>
              <a:rPr lang="en-US" dirty="0" err="1"/>
              <a:t>neodlučnih</a:t>
            </a:r>
            <a:r>
              <a:rPr lang="en-US" dirty="0"/>
              <a:t> </a:t>
            </a:r>
            <a:r>
              <a:rPr lang="en-US" dirty="0" err="1"/>
              <a:t>maturanata</a:t>
            </a:r>
            <a:r>
              <a:rPr lang="en-US" dirty="0"/>
              <a:t> </a:t>
            </a:r>
            <a:r>
              <a:rPr lang="en-US" dirty="0" err="1"/>
              <a:t>najniži</a:t>
            </a:r>
            <a:r>
              <a:rPr lang="en-US" dirty="0"/>
              <a:t> </a:t>
            </a:r>
            <a:r>
              <a:rPr lang="en-US" dirty="0" err="1"/>
              <a:t>među</a:t>
            </a:r>
            <a:r>
              <a:rPr lang="en-US" dirty="0"/>
              <a:t> </a:t>
            </a:r>
            <a:r>
              <a:rPr lang="en-US" dirty="0" err="1"/>
              <a:t>ove</a:t>
            </a:r>
            <a:r>
              <a:rPr lang="en-US" dirty="0"/>
              <a:t> tri </a:t>
            </a:r>
            <a:r>
              <a:rPr lang="en-US" dirty="0" err="1"/>
              <a:t>grupe</a:t>
            </a:r>
            <a:r>
              <a:rPr lang="en-US" dirty="0"/>
              <a:t>, </a:t>
            </a:r>
            <a:r>
              <a:rPr lang="en-US" dirty="0" err="1"/>
              <a:t>kod</a:t>
            </a:r>
            <a:r>
              <a:rPr lang="en-US" dirty="0"/>
              <a:t> </a:t>
            </a:r>
            <a:r>
              <a:rPr lang="en-US" dirty="0" err="1"/>
              <a:t>onih</a:t>
            </a:r>
            <a:r>
              <a:rPr lang="en-US" dirty="0"/>
              <a:t> </a:t>
            </a:r>
            <a:r>
              <a:rPr lang="en-US" dirty="0" err="1"/>
              <a:t>maturanata</a:t>
            </a:r>
            <a:r>
              <a:rPr lang="en-US" dirty="0"/>
              <a:t> </a:t>
            </a:r>
            <a:r>
              <a:rPr lang="en-US" dirty="0" err="1"/>
              <a:t>čija</a:t>
            </a:r>
            <a:r>
              <a:rPr lang="en-US" dirty="0"/>
              <a:t> oba </a:t>
            </a:r>
            <a:r>
              <a:rPr lang="en-US" dirty="0" err="1"/>
              <a:t>roditelja</a:t>
            </a:r>
            <a:r>
              <a:rPr lang="en-US" dirty="0"/>
              <a:t> </a:t>
            </a:r>
            <a:r>
              <a:rPr lang="en-US" dirty="0" err="1"/>
              <a:t>imaju</a:t>
            </a:r>
            <a:r>
              <a:rPr lang="en-US" dirty="0"/>
              <a:t> </a:t>
            </a:r>
            <a:r>
              <a:rPr lang="en-US" dirty="0" err="1"/>
              <a:t>visoko</a:t>
            </a:r>
            <a:r>
              <a:rPr lang="en-US" dirty="0"/>
              <a:t> </a:t>
            </a:r>
            <a:r>
              <a:rPr lang="en-US" dirty="0" err="1"/>
              <a:t>obrazovanje</a:t>
            </a:r>
            <a:r>
              <a:rPr lang="en-US" dirty="0"/>
              <a:t> (16%). </a:t>
            </a:r>
            <a:r>
              <a:rPr lang="en-US" dirty="0" err="1"/>
              <a:t>Svakako</a:t>
            </a:r>
            <a:r>
              <a:rPr lang="en-US" dirty="0"/>
              <a:t>, </a:t>
            </a:r>
            <a:r>
              <a:rPr lang="en-US" dirty="0" err="1"/>
              <a:t>neodlučni</a:t>
            </a:r>
            <a:r>
              <a:rPr lang="en-US" dirty="0"/>
              <a:t> </a:t>
            </a:r>
            <a:r>
              <a:rPr lang="en-US" dirty="0" err="1"/>
              <a:t>maturanti</a:t>
            </a:r>
            <a:r>
              <a:rPr lang="en-US" dirty="0"/>
              <a:t> i </a:t>
            </a:r>
            <a:r>
              <a:rPr lang="en-US" dirty="0" err="1"/>
              <a:t>dalje</a:t>
            </a:r>
            <a:r>
              <a:rPr lang="en-US" dirty="0"/>
              <a:t> </a:t>
            </a:r>
            <a:r>
              <a:rPr lang="en-US" dirty="0" err="1"/>
              <a:t>mogu</a:t>
            </a:r>
            <a:r>
              <a:rPr lang="en-US" dirty="0"/>
              <a:t> </a:t>
            </a:r>
            <a:r>
              <a:rPr lang="en-US" dirty="0" err="1"/>
              <a:t>odlučiti</a:t>
            </a:r>
            <a:r>
              <a:rPr lang="en-US" dirty="0"/>
              <a:t> da </a:t>
            </a:r>
            <a:r>
              <a:rPr lang="en-US" dirty="0" err="1"/>
              <a:t>nastave</a:t>
            </a:r>
            <a:r>
              <a:rPr lang="en-US" dirty="0"/>
              <a:t> </a:t>
            </a:r>
            <a:r>
              <a:rPr lang="en-US" dirty="0" err="1"/>
              <a:t>školovanje</a:t>
            </a:r>
            <a:r>
              <a:rPr lang="en-US" dirty="0"/>
              <a:t> </a:t>
            </a:r>
            <a:r>
              <a:rPr lang="en-US" dirty="0" err="1"/>
              <a:t>uz</a:t>
            </a:r>
            <a:r>
              <a:rPr lang="en-US" dirty="0"/>
              <a:t> </a:t>
            </a:r>
            <a:r>
              <a:rPr lang="en-US" dirty="0" err="1"/>
              <a:t>pomoć</a:t>
            </a:r>
            <a:r>
              <a:rPr lang="en-US" dirty="0"/>
              <a:t> </a:t>
            </a:r>
            <a:r>
              <a:rPr lang="en-US" dirty="0" err="1"/>
              <a:t>adekvatnih</a:t>
            </a:r>
            <a:r>
              <a:rPr lang="en-US" dirty="0"/>
              <a:t> </a:t>
            </a:r>
            <a:r>
              <a:rPr lang="en-US" dirty="0" err="1"/>
              <a:t>informacija</a:t>
            </a:r>
            <a:r>
              <a:rPr lang="en-US" dirty="0"/>
              <a:t> i </a:t>
            </a:r>
            <a:r>
              <a:rPr lang="en-US" dirty="0" err="1"/>
              <a:t>savjetovanja</a:t>
            </a:r>
            <a:r>
              <a:rPr lang="en-US" dirty="0"/>
              <a:t>, </a:t>
            </a:r>
            <a:r>
              <a:rPr lang="en-US" dirty="0" err="1"/>
              <a:t>te</a:t>
            </a:r>
            <a:r>
              <a:rPr lang="en-US" dirty="0"/>
              <a:t> </a:t>
            </a:r>
            <a:r>
              <a:rPr lang="en-US" dirty="0" err="1"/>
              <a:t>stoga</a:t>
            </a:r>
            <a:r>
              <a:rPr lang="en-US" dirty="0"/>
              <a:t> </a:t>
            </a:r>
            <a:r>
              <a:rPr lang="en-US" dirty="0" err="1"/>
              <a:t>obrazovanje</a:t>
            </a:r>
            <a:r>
              <a:rPr lang="en-US" dirty="0"/>
              <a:t> </a:t>
            </a:r>
            <a:r>
              <a:rPr lang="en-US" dirty="0" err="1"/>
              <a:t>roditelja</a:t>
            </a:r>
            <a:r>
              <a:rPr lang="en-US" dirty="0"/>
              <a:t> u </a:t>
            </a:r>
            <a:r>
              <a:rPr lang="en-US" dirty="0" err="1"/>
              <a:t>konačnom</a:t>
            </a:r>
            <a:r>
              <a:rPr lang="en-US" dirty="0"/>
              <a:t> </a:t>
            </a:r>
            <a:r>
              <a:rPr lang="en-US" dirty="0" err="1"/>
              <a:t>nema</a:t>
            </a:r>
            <a:r>
              <a:rPr lang="en-US" dirty="0"/>
              <a:t> </a:t>
            </a:r>
            <a:r>
              <a:rPr lang="en-US" dirty="0" err="1"/>
              <a:t>uticaj</a:t>
            </a:r>
            <a:r>
              <a:rPr lang="en-US" dirty="0"/>
              <a:t> </a:t>
            </a:r>
            <a:r>
              <a:rPr lang="en-US" dirty="0" err="1"/>
              <a:t>na</a:t>
            </a:r>
            <a:r>
              <a:rPr lang="en-US" dirty="0"/>
              <a:t> </a:t>
            </a:r>
            <a:r>
              <a:rPr lang="en-US" dirty="0" err="1"/>
              <a:t>odluku</a:t>
            </a:r>
            <a:r>
              <a:rPr lang="en-US" dirty="0"/>
              <a:t> </a:t>
            </a:r>
            <a:r>
              <a:rPr lang="en-US" dirty="0" err="1"/>
              <a:t>maturanata</a:t>
            </a:r>
            <a:r>
              <a:rPr lang="en-US" dirty="0"/>
              <a:t> po </a:t>
            </a:r>
            <a:r>
              <a:rPr lang="en-US" dirty="0" err="1"/>
              <a:t>pitanju</a:t>
            </a:r>
            <a:r>
              <a:rPr lang="en-US" dirty="0"/>
              <a:t> </a:t>
            </a:r>
            <a:r>
              <a:rPr lang="en-US" dirty="0" err="1"/>
              <a:t>nastavka</a:t>
            </a:r>
            <a:r>
              <a:rPr lang="en-US" dirty="0"/>
              <a:t> </a:t>
            </a:r>
            <a:r>
              <a:rPr lang="en-US" dirty="0" err="1"/>
              <a:t>obrazovanja</a:t>
            </a:r>
            <a:r>
              <a:rPr lang="en-US" dirty="0"/>
              <a:t>.</a:t>
            </a:r>
          </a:p>
          <a:p>
            <a:endParaRPr lang="en-US" dirty="0"/>
          </a:p>
        </p:txBody>
      </p:sp>
      <p:sp>
        <p:nvSpPr>
          <p:cNvPr id="4" name="Slide Number Placeholder 3"/>
          <p:cNvSpPr>
            <a:spLocks noGrp="1"/>
          </p:cNvSpPr>
          <p:nvPr>
            <p:ph type="sldNum" sz="quarter" idx="5"/>
          </p:nvPr>
        </p:nvSpPr>
        <p:spPr/>
        <p:txBody>
          <a:bodyPr/>
          <a:lstStyle/>
          <a:p>
            <a:fld id="{2CE0E3F8-B1C1-4005-9F95-12B61420F1C9}" type="slidenum">
              <a:rPr lang="en-US" smtClean="0"/>
              <a:t>15</a:t>
            </a:fld>
            <a:endParaRPr lang="en-US"/>
          </a:p>
        </p:txBody>
      </p:sp>
    </p:spTree>
    <p:extLst>
      <p:ext uri="{BB962C8B-B14F-4D97-AF65-F5344CB8AC3E}">
        <p14:creationId xmlns:p14="http://schemas.microsoft.com/office/powerpoint/2010/main" val="1450110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Uočavamo</a:t>
            </a:r>
            <a:r>
              <a:rPr lang="en-US" dirty="0"/>
              <a:t> da se </a:t>
            </a:r>
            <a:r>
              <a:rPr lang="en-US" dirty="0" err="1"/>
              <a:t>četiri</a:t>
            </a:r>
            <a:r>
              <a:rPr lang="en-US" dirty="0"/>
              <a:t> </a:t>
            </a:r>
            <a:r>
              <a:rPr lang="en-US" dirty="0" err="1"/>
              <a:t>analizirana</a:t>
            </a:r>
            <a:r>
              <a:rPr lang="en-US" dirty="0"/>
              <a:t> </a:t>
            </a:r>
            <a:r>
              <a:rPr lang="en-US" dirty="0" err="1"/>
              <a:t>regiona</a:t>
            </a:r>
            <a:r>
              <a:rPr lang="en-US" dirty="0"/>
              <a:t> </a:t>
            </a:r>
            <a:r>
              <a:rPr lang="en-US" dirty="0" err="1"/>
              <a:t>gotovo</a:t>
            </a:r>
            <a:r>
              <a:rPr lang="en-US" dirty="0"/>
              <a:t> ne </a:t>
            </a:r>
            <a:r>
              <a:rPr lang="en-US" dirty="0" err="1"/>
              <a:t>razlikuju</a:t>
            </a:r>
            <a:r>
              <a:rPr lang="en-US" dirty="0"/>
              <a:t> po </a:t>
            </a:r>
            <a:r>
              <a:rPr lang="en-US" dirty="0" err="1"/>
              <a:t>pitanju</a:t>
            </a:r>
            <a:r>
              <a:rPr lang="en-US" dirty="0"/>
              <a:t> </a:t>
            </a:r>
            <a:r>
              <a:rPr lang="en-US" dirty="0" err="1"/>
              <a:t>ambicije</a:t>
            </a:r>
            <a:r>
              <a:rPr lang="en-US" dirty="0"/>
              <a:t>, </a:t>
            </a:r>
            <a:r>
              <a:rPr lang="en-US" dirty="0" err="1"/>
              <a:t>pri</a:t>
            </a:r>
            <a:r>
              <a:rPr lang="en-US" dirty="0"/>
              <a:t> </a:t>
            </a:r>
            <a:r>
              <a:rPr lang="en-US" dirty="0" err="1"/>
              <a:t>čemu</a:t>
            </a:r>
            <a:r>
              <a:rPr lang="en-US" dirty="0"/>
              <a:t> </a:t>
            </a:r>
            <a:r>
              <a:rPr lang="en-US" dirty="0" err="1"/>
              <a:t>samo</a:t>
            </a:r>
            <a:r>
              <a:rPr lang="en-US" dirty="0"/>
              <a:t> </a:t>
            </a:r>
            <a:r>
              <a:rPr lang="en-US" dirty="0" err="1"/>
              <a:t>sjeverni</a:t>
            </a:r>
            <a:r>
              <a:rPr lang="en-US" dirty="0"/>
              <a:t> region </a:t>
            </a:r>
            <a:r>
              <a:rPr lang="en-US" dirty="0" err="1"/>
              <a:t>pokazuje</a:t>
            </a:r>
            <a:r>
              <a:rPr lang="en-US" dirty="0"/>
              <a:t> </a:t>
            </a:r>
            <a:r>
              <a:rPr lang="en-US" dirty="0" err="1"/>
              <a:t>niži</a:t>
            </a:r>
            <a:r>
              <a:rPr lang="en-US" dirty="0"/>
              <a:t> </a:t>
            </a:r>
            <a:r>
              <a:rPr lang="en-US" dirty="0" err="1"/>
              <a:t>procenat</a:t>
            </a:r>
            <a:r>
              <a:rPr lang="en-US" dirty="0"/>
              <a:t> </a:t>
            </a:r>
            <a:r>
              <a:rPr lang="en-US" dirty="0" err="1"/>
              <a:t>maturanata</a:t>
            </a:r>
            <a:r>
              <a:rPr lang="en-US" dirty="0"/>
              <a:t> koji </a:t>
            </a:r>
            <a:r>
              <a:rPr lang="en-US" dirty="0" err="1"/>
              <a:t>planiraju</a:t>
            </a:r>
            <a:r>
              <a:rPr lang="en-US" dirty="0"/>
              <a:t> da </a:t>
            </a:r>
            <a:r>
              <a:rPr lang="en-US" dirty="0" err="1"/>
              <a:t>nastave</a:t>
            </a:r>
            <a:r>
              <a:rPr lang="en-US" dirty="0"/>
              <a:t> </a:t>
            </a:r>
            <a:r>
              <a:rPr lang="en-US" dirty="0" err="1"/>
              <a:t>sa</a:t>
            </a:r>
            <a:r>
              <a:rPr lang="en-US" dirty="0"/>
              <a:t> </a:t>
            </a:r>
            <a:r>
              <a:rPr lang="en-US" dirty="0" err="1"/>
              <a:t>školovanjem</a:t>
            </a:r>
            <a:r>
              <a:rPr lang="en-US" dirty="0"/>
              <a:t> (59%). </a:t>
            </a:r>
            <a:r>
              <a:rPr lang="en-US" dirty="0" err="1"/>
              <a:t>Takođe</a:t>
            </a:r>
            <a:r>
              <a:rPr lang="en-US" dirty="0"/>
              <a:t>, u </a:t>
            </a:r>
            <a:r>
              <a:rPr lang="en-US" dirty="0" err="1"/>
              <a:t>sjevernom</a:t>
            </a:r>
            <a:r>
              <a:rPr lang="en-US" dirty="0"/>
              <a:t> </a:t>
            </a:r>
            <a:r>
              <a:rPr lang="en-US" dirty="0" err="1"/>
              <a:t>regionu</a:t>
            </a:r>
            <a:r>
              <a:rPr lang="en-US" dirty="0"/>
              <a:t> je i </a:t>
            </a:r>
            <a:r>
              <a:rPr lang="en-US" dirty="0" err="1"/>
              <a:t>najveći</a:t>
            </a:r>
            <a:r>
              <a:rPr lang="en-US" dirty="0"/>
              <a:t> </a:t>
            </a:r>
            <a:r>
              <a:rPr lang="en-US" dirty="0" err="1"/>
              <a:t>udio</a:t>
            </a:r>
            <a:r>
              <a:rPr lang="en-US" dirty="0"/>
              <a:t> </a:t>
            </a:r>
            <a:r>
              <a:rPr lang="en-US" dirty="0" err="1"/>
              <a:t>neopredjeljenih</a:t>
            </a:r>
            <a:r>
              <a:rPr lang="en-US" dirty="0"/>
              <a:t> </a:t>
            </a:r>
            <a:r>
              <a:rPr lang="en-US" dirty="0" err="1"/>
              <a:t>maturanata</a:t>
            </a:r>
            <a:r>
              <a:rPr lang="en-US" dirty="0"/>
              <a:t>.</a:t>
            </a:r>
          </a:p>
        </p:txBody>
      </p:sp>
      <p:sp>
        <p:nvSpPr>
          <p:cNvPr id="4" name="Slide Number Placeholder 3"/>
          <p:cNvSpPr>
            <a:spLocks noGrp="1"/>
          </p:cNvSpPr>
          <p:nvPr>
            <p:ph type="sldNum" sz="quarter" idx="5"/>
          </p:nvPr>
        </p:nvSpPr>
        <p:spPr/>
        <p:txBody>
          <a:bodyPr/>
          <a:lstStyle/>
          <a:p>
            <a:fld id="{2CE0E3F8-B1C1-4005-9F95-12B61420F1C9}" type="slidenum">
              <a:rPr lang="en-US" smtClean="0"/>
              <a:t>16</a:t>
            </a:fld>
            <a:endParaRPr lang="en-US"/>
          </a:p>
        </p:txBody>
      </p:sp>
    </p:spTree>
    <p:extLst>
      <p:ext uri="{BB962C8B-B14F-4D97-AF65-F5344CB8AC3E}">
        <p14:creationId xmlns:p14="http://schemas.microsoft.com/office/powerpoint/2010/main" val="419149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4F547-22BB-8980-8D20-6E4570AE7A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DBD838-EB16-31F2-E504-0BDF38F687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03D3035-D810-3DBC-D344-3B28CBEB6FFD}"/>
              </a:ext>
            </a:extLst>
          </p:cNvPr>
          <p:cNvSpPr>
            <a:spLocks noGrp="1"/>
          </p:cNvSpPr>
          <p:nvPr>
            <p:ph type="dt" sz="half" idx="10"/>
          </p:nvPr>
        </p:nvSpPr>
        <p:spPr/>
        <p:txBody>
          <a:bodyPr/>
          <a:lstStyle/>
          <a:p>
            <a:fld id="{B415416A-7407-428D-8D9B-CBC1E0DEBFE1}" type="datetimeFigureOut">
              <a:rPr lang="en-US" smtClean="0"/>
              <a:t>5/29/25</a:t>
            </a:fld>
            <a:endParaRPr lang="en-US"/>
          </a:p>
        </p:txBody>
      </p:sp>
      <p:sp>
        <p:nvSpPr>
          <p:cNvPr id="5" name="Footer Placeholder 4">
            <a:extLst>
              <a:ext uri="{FF2B5EF4-FFF2-40B4-BE49-F238E27FC236}">
                <a16:creationId xmlns:a16="http://schemas.microsoft.com/office/drawing/2014/main" id="{D32A6552-3790-D848-CB09-2D865AAB68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727014-33A9-5E18-456A-713CD3BF3CC4}"/>
              </a:ext>
            </a:extLst>
          </p:cNvPr>
          <p:cNvSpPr>
            <a:spLocks noGrp="1"/>
          </p:cNvSpPr>
          <p:nvPr>
            <p:ph type="sldNum" sz="quarter" idx="12"/>
          </p:nvPr>
        </p:nvSpPr>
        <p:spPr/>
        <p:txBody>
          <a:bodyPr/>
          <a:lstStyle/>
          <a:p>
            <a:fld id="{AC19A3B9-0AAE-486F-BC99-B25F5531A062}" type="slidenum">
              <a:rPr lang="en-US" smtClean="0"/>
              <a:t>‹#›</a:t>
            </a:fld>
            <a:endParaRPr lang="en-US"/>
          </a:p>
        </p:txBody>
      </p:sp>
    </p:spTree>
    <p:extLst>
      <p:ext uri="{BB962C8B-B14F-4D97-AF65-F5344CB8AC3E}">
        <p14:creationId xmlns:p14="http://schemas.microsoft.com/office/powerpoint/2010/main" val="1213410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C5E0A-6F28-9120-50FB-81E2459F01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91CE3F-34D0-E865-12ED-0556DF63A5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1F4505-38DF-29E1-526B-F4D4050D1EBB}"/>
              </a:ext>
            </a:extLst>
          </p:cNvPr>
          <p:cNvSpPr>
            <a:spLocks noGrp="1"/>
          </p:cNvSpPr>
          <p:nvPr>
            <p:ph type="dt" sz="half" idx="10"/>
          </p:nvPr>
        </p:nvSpPr>
        <p:spPr/>
        <p:txBody>
          <a:bodyPr/>
          <a:lstStyle/>
          <a:p>
            <a:fld id="{B415416A-7407-428D-8D9B-CBC1E0DEBFE1}" type="datetimeFigureOut">
              <a:rPr lang="en-US" smtClean="0"/>
              <a:t>5/29/25</a:t>
            </a:fld>
            <a:endParaRPr lang="en-US"/>
          </a:p>
        </p:txBody>
      </p:sp>
      <p:sp>
        <p:nvSpPr>
          <p:cNvPr id="5" name="Footer Placeholder 4">
            <a:extLst>
              <a:ext uri="{FF2B5EF4-FFF2-40B4-BE49-F238E27FC236}">
                <a16:creationId xmlns:a16="http://schemas.microsoft.com/office/drawing/2014/main" id="{F533C756-AC78-A825-06F1-38EB4C74A8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8BAF8F-261B-6127-A956-06E7533D6958}"/>
              </a:ext>
            </a:extLst>
          </p:cNvPr>
          <p:cNvSpPr>
            <a:spLocks noGrp="1"/>
          </p:cNvSpPr>
          <p:nvPr>
            <p:ph type="sldNum" sz="quarter" idx="12"/>
          </p:nvPr>
        </p:nvSpPr>
        <p:spPr/>
        <p:txBody>
          <a:bodyPr/>
          <a:lstStyle/>
          <a:p>
            <a:fld id="{AC19A3B9-0AAE-486F-BC99-B25F5531A062}" type="slidenum">
              <a:rPr lang="en-US" smtClean="0"/>
              <a:t>‹#›</a:t>
            </a:fld>
            <a:endParaRPr lang="en-US"/>
          </a:p>
        </p:txBody>
      </p:sp>
    </p:spTree>
    <p:extLst>
      <p:ext uri="{BB962C8B-B14F-4D97-AF65-F5344CB8AC3E}">
        <p14:creationId xmlns:p14="http://schemas.microsoft.com/office/powerpoint/2010/main" val="3754975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D4933-C599-743F-C339-BE3B89F599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388C49-DF16-2532-062E-8FA49A470B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DBB670-6631-2DBC-4E55-16DB9F0E047F}"/>
              </a:ext>
            </a:extLst>
          </p:cNvPr>
          <p:cNvSpPr>
            <a:spLocks noGrp="1"/>
          </p:cNvSpPr>
          <p:nvPr>
            <p:ph type="dt" sz="half" idx="10"/>
          </p:nvPr>
        </p:nvSpPr>
        <p:spPr/>
        <p:txBody>
          <a:bodyPr/>
          <a:lstStyle/>
          <a:p>
            <a:fld id="{B415416A-7407-428D-8D9B-CBC1E0DEBFE1}" type="datetimeFigureOut">
              <a:rPr lang="en-US" smtClean="0"/>
              <a:t>5/29/25</a:t>
            </a:fld>
            <a:endParaRPr lang="en-US"/>
          </a:p>
        </p:txBody>
      </p:sp>
      <p:sp>
        <p:nvSpPr>
          <p:cNvPr id="5" name="Footer Placeholder 4">
            <a:extLst>
              <a:ext uri="{FF2B5EF4-FFF2-40B4-BE49-F238E27FC236}">
                <a16:creationId xmlns:a16="http://schemas.microsoft.com/office/drawing/2014/main" id="{03E37874-7E8E-ACBE-387B-4198A78C75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7CD6FA-3327-ECB0-38AE-3F32D3006156}"/>
              </a:ext>
            </a:extLst>
          </p:cNvPr>
          <p:cNvSpPr>
            <a:spLocks noGrp="1"/>
          </p:cNvSpPr>
          <p:nvPr>
            <p:ph type="sldNum" sz="quarter" idx="12"/>
          </p:nvPr>
        </p:nvSpPr>
        <p:spPr/>
        <p:txBody>
          <a:bodyPr/>
          <a:lstStyle/>
          <a:p>
            <a:fld id="{AC19A3B9-0AAE-486F-BC99-B25F5531A062}" type="slidenum">
              <a:rPr lang="en-US" smtClean="0"/>
              <a:t>‹#›</a:t>
            </a:fld>
            <a:endParaRPr lang="en-US"/>
          </a:p>
        </p:txBody>
      </p:sp>
    </p:spTree>
    <p:extLst>
      <p:ext uri="{BB962C8B-B14F-4D97-AF65-F5344CB8AC3E}">
        <p14:creationId xmlns:p14="http://schemas.microsoft.com/office/powerpoint/2010/main" val="3646692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88909-280B-AF53-B1B1-BD41007400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FBAA1A-4230-B251-C15E-07406AD6F2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5103F6F-7BD0-3D49-3F95-CD54945583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0EA2D8-D959-02A1-03BD-48725A3B4836}"/>
              </a:ext>
            </a:extLst>
          </p:cNvPr>
          <p:cNvSpPr>
            <a:spLocks noGrp="1"/>
          </p:cNvSpPr>
          <p:nvPr>
            <p:ph type="dt" sz="half" idx="10"/>
          </p:nvPr>
        </p:nvSpPr>
        <p:spPr/>
        <p:txBody>
          <a:bodyPr/>
          <a:lstStyle/>
          <a:p>
            <a:fld id="{B415416A-7407-428D-8D9B-CBC1E0DEBFE1}" type="datetimeFigureOut">
              <a:rPr lang="en-US" smtClean="0"/>
              <a:t>5/29/25</a:t>
            </a:fld>
            <a:endParaRPr lang="en-US"/>
          </a:p>
        </p:txBody>
      </p:sp>
      <p:sp>
        <p:nvSpPr>
          <p:cNvPr id="6" name="Footer Placeholder 5">
            <a:extLst>
              <a:ext uri="{FF2B5EF4-FFF2-40B4-BE49-F238E27FC236}">
                <a16:creationId xmlns:a16="http://schemas.microsoft.com/office/drawing/2014/main" id="{9608F674-7557-17CF-23FD-3007D071DC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9677D0-0F6F-919C-D68B-83ABFDD3010F}"/>
              </a:ext>
            </a:extLst>
          </p:cNvPr>
          <p:cNvSpPr>
            <a:spLocks noGrp="1"/>
          </p:cNvSpPr>
          <p:nvPr>
            <p:ph type="sldNum" sz="quarter" idx="12"/>
          </p:nvPr>
        </p:nvSpPr>
        <p:spPr/>
        <p:txBody>
          <a:bodyPr/>
          <a:lstStyle/>
          <a:p>
            <a:fld id="{AC19A3B9-0AAE-486F-BC99-B25F5531A062}" type="slidenum">
              <a:rPr lang="en-US" smtClean="0"/>
              <a:t>‹#›</a:t>
            </a:fld>
            <a:endParaRPr lang="en-US"/>
          </a:p>
        </p:txBody>
      </p:sp>
    </p:spTree>
    <p:extLst>
      <p:ext uri="{BB962C8B-B14F-4D97-AF65-F5344CB8AC3E}">
        <p14:creationId xmlns:p14="http://schemas.microsoft.com/office/powerpoint/2010/main" val="2834439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A646D-EEB5-6B04-A9A4-DE70AD04EE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4F561B3-E749-A440-82E1-B6BA0A0C3F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A7968F-1AFD-91A5-980F-F713473609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64AC33-8C5E-8254-5F4D-6767533EE2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708988-C7BE-3CC4-AAF1-B3952C6815C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02E7DF-9001-EEF2-6125-9B7ECA4B998F}"/>
              </a:ext>
            </a:extLst>
          </p:cNvPr>
          <p:cNvSpPr>
            <a:spLocks noGrp="1"/>
          </p:cNvSpPr>
          <p:nvPr>
            <p:ph type="dt" sz="half" idx="10"/>
          </p:nvPr>
        </p:nvSpPr>
        <p:spPr/>
        <p:txBody>
          <a:bodyPr/>
          <a:lstStyle/>
          <a:p>
            <a:fld id="{B415416A-7407-428D-8D9B-CBC1E0DEBFE1}" type="datetimeFigureOut">
              <a:rPr lang="en-US" smtClean="0"/>
              <a:t>5/29/25</a:t>
            </a:fld>
            <a:endParaRPr lang="en-US"/>
          </a:p>
        </p:txBody>
      </p:sp>
      <p:sp>
        <p:nvSpPr>
          <p:cNvPr id="8" name="Footer Placeholder 7">
            <a:extLst>
              <a:ext uri="{FF2B5EF4-FFF2-40B4-BE49-F238E27FC236}">
                <a16:creationId xmlns:a16="http://schemas.microsoft.com/office/drawing/2014/main" id="{FB0BC298-2925-9B0A-61E0-AC81E681509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636F26B-E633-3B4A-9370-95A0D1BF5845}"/>
              </a:ext>
            </a:extLst>
          </p:cNvPr>
          <p:cNvSpPr>
            <a:spLocks noGrp="1"/>
          </p:cNvSpPr>
          <p:nvPr>
            <p:ph type="sldNum" sz="quarter" idx="12"/>
          </p:nvPr>
        </p:nvSpPr>
        <p:spPr/>
        <p:txBody>
          <a:bodyPr/>
          <a:lstStyle/>
          <a:p>
            <a:fld id="{AC19A3B9-0AAE-486F-BC99-B25F5531A062}" type="slidenum">
              <a:rPr lang="en-US" smtClean="0"/>
              <a:t>‹#›</a:t>
            </a:fld>
            <a:endParaRPr lang="en-US"/>
          </a:p>
        </p:txBody>
      </p:sp>
    </p:spTree>
    <p:extLst>
      <p:ext uri="{BB962C8B-B14F-4D97-AF65-F5344CB8AC3E}">
        <p14:creationId xmlns:p14="http://schemas.microsoft.com/office/powerpoint/2010/main" val="203506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C2457-2B13-6C66-5112-16CD60AC57D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F3D1F1-C3B6-82EE-E384-5489D9131079}"/>
              </a:ext>
            </a:extLst>
          </p:cNvPr>
          <p:cNvSpPr>
            <a:spLocks noGrp="1"/>
          </p:cNvSpPr>
          <p:nvPr>
            <p:ph type="dt" sz="half" idx="10"/>
          </p:nvPr>
        </p:nvSpPr>
        <p:spPr/>
        <p:txBody>
          <a:bodyPr/>
          <a:lstStyle/>
          <a:p>
            <a:fld id="{B415416A-7407-428D-8D9B-CBC1E0DEBFE1}" type="datetimeFigureOut">
              <a:rPr lang="en-US" smtClean="0"/>
              <a:t>5/29/25</a:t>
            </a:fld>
            <a:endParaRPr lang="en-US"/>
          </a:p>
        </p:txBody>
      </p:sp>
      <p:sp>
        <p:nvSpPr>
          <p:cNvPr id="4" name="Footer Placeholder 3">
            <a:extLst>
              <a:ext uri="{FF2B5EF4-FFF2-40B4-BE49-F238E27FC236}">
                <a16:creationId xmlns:a16="http://schemas.microsoft.com/office/drawing/2014/main" id="{EF87418E-C370-F8A2-61EA-EEC922A59C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51AEBF9-C010-BCD7-8FA0-8E3AE1F096EB}"/>
              </a:ext>
            </a:extLst>
          </p:cNvPr>
          <p:cNvSpPr>
            <a:spLocks noGrp="1"/>
          </p:cNvSpPr>
          <p:nvPr>
            <p:ph type="sldNum" sz="quarter" idx="12"/>
          </p:nvPr>
        </p:nvSpPr>
        <p:spPr/>
        <p:txBody>
          <a:bodyPr/>
          <a:lstStyle/>
          <a:p>
            <a:fld id="{AC19A3B9-0AAE-486F-BC99-B25F5531A062}" type="slidenum">
              <a:rPr lang="en-US" smtClean="0"/>
              <a:t>‹#›</a:t>
            </a:fld>
            <a:endParaRPr lang="en-US"/>
          </a:p>
        </p:txBody>
      </p:sp>
    </p:spTree>
    <p:extLst>
      <p:ext uri="{BB962C8B-B14F-4D97-AF65-F5344CB8AC3E}">
        <p14:creationId xmlns:p14="http://schemas.microsoft.com/office/powerpoint/2010/main" val="2687340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A4537F-347A-7814-7382-92A5BD4B31AF}"/>
              </a:ext>
            </a:extLst>
          </p:cNvPr>
          <p:cNvSpPr>
            <a:spLocks noGrp="1"/>
          </p:cNvSpPr>
          <p:nvPr>
            <p:ph type="dt" sz="half" idx="10"/>
          </p:nvPr>
        </p:nvSpPr>
        <p:spPr/>
        <p:txBody>
          <a:bodyPr/>
          <a:lstStyle/>
          <a:p>
            <a:fld id="{B415416A-7407-428D-8D9B-CBC1E0DEBFE1}" type="datetimeFigureOut">
              <a:rPr lang="en-US" smtClean="0"/>
              <a:t>5/29/25</a:t>
            </a:fld>
            <a:endParaRPr lang="en-US"/>
          </a:p>
        </p:txBody>
      </p:sp>
      <p:sp>
        <p:nvSpPr>
          <p:cNvPr id="3" name="Footer Placeholder 2">
            <a:extLst>
              <a:ext uri="{FF2B5EF4-FFF2-40B4-BE49-F238E27FC236}">
                <a16:creationId xmlns:a16="http://schemas.microsoft.com/office/drawing/2014/main" id="{B18803B5-2674-74B3-570B-158361A170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1602F4-8C7B-E1FA-0EEF-CB58B6F28A1E}"/>
              </a:ext>
            </a:extLst>
          </p:cNvPr>
          <p:cNvSpPr>
            <a:spLocks noGrp="1"/>
          </p:cNvSpPr>
          <p:nvPr>
            <p:ph type="sldNum" sz="quarter" idx="12"/>
          </p:nvPr>
        </p:nvSpPr>
        <p:spPr/>
        <p:txBody>
          <a:bodyPr/>
          <a:lstStyle/>
          <a:p>
            <a:fld id="{AC19A3B9-0AAE-486F-BC99-B25F5531A062}" type="slidenum">
              <a:rPr lang="en-US" smtClean="0"/>
              <a:t>‹#›</a:t>
            </a:fld>
            <a:endParaRPr lang="en-US"/>
          </a:p>
        </p:txBody>
      </p:sp>
    </p:spTree>
    <p:extLst>
      <p:ext uri="{BB962C8B-B14F-4D97-AF65-F5344CB8AC3E}">
        <p14:creationId xmlns:p14="http://schemas.microsoft.com/office/powerpoint/2010/main" val="2177564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429B5-8EAC-4291-B4F6-288FF7BA9C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ECF022-EE9B-F21D-9A79-5962046B6A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9991CE-D9A0-A681-04D7-DDD87699B9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B73B6B-913E-92E1-B46E-743089934C48}"/>
              </a:ext>
            </a:extLst>
          </p:cNvPr>
          <p:cNvSpPr>
            <a:spLocks noGrp="1"/>
          </p:cNvSpPr>
          <p:nvPr>
            <p:ph type="dt" sz="half" idx="10"/>
          </p:nvPr>
        </p:nvSpPr>
        <p:spPr/>
        <p:txBody>
          <a:bodyPr/>
          <a:lstStyle/>
          <a:p>
            <a:fld id="{B415416A-7407-428D-8D9B-CBC1E0DEBFE1}" type="datetimeFigureOut">
              <a:rPr lang="en-US" smtClean="0"/>
              <a:t>5/29/25</a:t>
            </a:fld>
            <a:endParaRPr lang="en-US"/>
          </a:p>
        </p:txBody>
      </p:sp>
      <p:sp>
        <p:nvSpPr>
          <p:cNvPr id="6" name="Footer Placeholder 5">
            <a:extLst>
              <a:ext uri="{FF2B5EF4-FFF2-40B4-BE49-F238E27FC236}">
                <a16:creationId xmlns:a16="http://schemas.microsoft.com/office/drawing/2014/main" id="{B367939A-1DC1-1D6D-57D3-AAA21D3C89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A6326E-B83D-AE5F-00C0-874EE10F9599}"/>
              </a:ext>
            </a:extLst>
          </p:cNvPr>
          <p:cNvSpPr>
            <a:spLocks noGrp="1"/>
          </p:cNvSpPr>
          <p:nvPr>
            <p:ph type="sldNum" sz="quarter" idx="12"/>
          </p:nvPr>
        </p:nvSpPr>
        <p:spPr/>
        <p:txBody>
          <a:bodyPr/>
          <a:lstStyle/>
          <a:p>
            <a:fld id="{AC19A3B9-0AAE-486F-BC99-B25F5531A062}" type="slidenum">
              <a:rPr lang="en-US" smtClean="0"/>
              <a:t>‹#›</a:t>
            </a:fld>
            <a:endParaRPr lang="en-US"/>
          </a:p>
        </p:txBody>
      </p:sp>
    </p:spTree>
    <p:extLst>
      <p:ext uri="{BB962C8B-B14F-4D97-AF65-F5344CB8AC3E}">
        <p14:creationId xmlns:p14="http://schemas.microsoft.com/office/powerpoint/2010/main" val="3536292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365FD-0ACC-8D5C-D3AA-E587888C1D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3150710-CB0B-4AF4-48B6-8A950D89B7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1A1E218-8777-3474-C7DE-D0CC5E25A3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01358B-295E-158E-C7F9-01D068D73586}"/>
              </a:ext>
            </a:extLst>
          </p:cNvPr>
          <p:cNvSpPr>
            <a:spLocks noGrp="1"/>
          </p:cNvSpPr>
          <p:nvPr>
            <p:ph type="dt" sz="half" idx="10"/>
          </p:nvPr>
        </p:nvSpPr>
        <p:spPr/>
        <p:txBody>
          <a:bodyPr/>
          <a:lstStyle/>
          <a:p>
            <a:fld id="{B415416A-7407-428D-8D9B-CBC1E0DEBFE1}" type="datetimeFigureOut">
              <a:rPr lang="en-US" smtClean="0"/>
              <a:t>5/29/25</a:t>
            </a:fld>
            <a:endParaRPr lang="en-US"/>
          </a:p>
        </p:txBody>
      </p:sp>
      <p:sp>
        <p:nvSpPr>
          <p:cNvPr id="6" name="Footer Placeholder 5">
            <a:extLst>
              <a:ext uri="{FF2B5EF4-FFF2-40B4-BE49-F238E27FC236}">
                <a16:creationId xmlns:a16="http://schemas.microsoft.com/office/drawing/2014/main" id="{F4470232-75D2-F53F-0F5B-ADAB6FB606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DF601E-5DC5-75B3-931D-7C09BC495C47}"/>
              </a:ext>
            </a:extLst>
          </p:cNvPr>
          <p:cNvSpPr>
            <a:spLocks noGrp="1"/>
          </p:cNvSpPr>
          <p:nvPr>
            <p:ph type="sldNum" sz="quarter" idx="12"/>
          </p:nvPr>
        </p:nvSpPr>
        <p:spPr/>
        <p:txBody>
          <a:bodyPr/>
          <a:lstStyle/>
          <a:p>
            <a:fld id="{AC19A3B9-0AAE-486F-BC99-B25F5531A062}" type="slidenum">
              <a:rPr lang="en-US" smtClean="0"/>
              <a:t>‹#›</a:t>
            </a:fld>
            <a:endParaRPr lang="en-US"/>
          </a:p>
        </p:txBody>
      </p:sp>
    </p:spTree>
    <p:extLst>
      <p:ext uri="{BB962C8B-B14F-4D97-AF65-F5344CB8AC3E}">
        <p14:creationId xmlns:p14="http://schemas.microsoft.com/office/powerpoint/2010/main" val="3894528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4C1EE-C3E4-9588-AA63-CC2F2F46ED4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D1112B9-7CFF-675E-A24D-DDA317AEC9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731849-BA38-353B-385A-D0725B7692B0}"/>
              </a:ext>
            </a:extLst>
          </p:cNvPr>
          <p:cNvSpPr>
            <a:spLocks noGrp="1"/>
          </p:cNvSpPr>
          <p:nvPr>
            <p:ph type="dt" sz="half" idx="10"/>
          </p:nvPr>
        </p:nvSpPr>
        <p:spPr/>
        <p:txBody>
          <a:bodyPr/>
          <a:lstStyle/>
          <a:p>
            <a:fld id="{B415416A-7407-428D-8D9B-CBC1E0DEBFE1}" type="datetimeFigureOut">
              <a:rPr lang="en-US" smtClean="0"/>
              <a:t>5/29/25</a:t>
            </a:fld>
            <a:endParaRPr lang="en-US"/>
          </a:p>
        </p:txBody>
      </p:sp>
      <p:sp>
        <p:nvSpPr>
          <p:cNvPr id="5" name="Footer Placeholder 4">
            <a:extLst>
              <a:ext uri="{FF2B5EF4-FFF2-40B4-BE49-F238E27FC236}">
                <a16:creationId xmlns:a16="http://schemas.microsoft.com/office/drawing/2014/main" id="{559BA9E0-8122-5332-A891-2E46D54E3A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8F3948-1DC1-991B-0655-F20B13A4DE0B}"/>
              </a:ext>
            </a:extLst>
          </p:cNvPr>
          <p:cNvSpPr>
            <a:spLocks noGrp="1"/>
          </p:cNvSpPr>
          <p:nvPr>
            <p:ph type="sldNum" sz="quarter" idx="12"/>
          </p:nvPr>
        </p:nvSpPr>
        <p:spPr/>
        <p:txBody>
          <a:bodyPr/>
          <a:lstStyle/>
          <a:p>
            <a:fld id="{AC19A3B9-0AAE-486F-BC99-B25F5531A062}" type="slidenum">
              <a:rPr lang="en-US" smtClean="0"/>
              <a:t>‹#›</a:t>
            </a:fld>
            <a:endParaRPr lang="en-US"/>
          </a:p>
        </p:txBody>
      </p:sp>
    </p:spTree>
    <p:extLst>
      <p:ext uri="{BB962C8B-B14F-4D97-AF65-F5344CB8AC3E}">
        <p14:creationId xmlns:p14="http://schemas.microsoft.com/office/powerpoint/2010/main" val="353964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A081D1-15AA-7463-A4D3-366C7D48B52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E08734-35A0-257B-D32F-5D947847DEF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48DE46-54CF-F008-9315-E547304F4E51}"/>
              </a:ext>
            </a:extLst>
          </p:cNvPr>
          <p:cNvSpPr>
            <a:spLocks noGrp="1"/>
          </p:cNvSpPr>
          <p:nvPr>
            <p:ph type="dt" sz="half" idx="10"/>
          </p:nvPr>
        </p:nvSpPr>
        <p:spPr/>
        <p:txBody>
          <a:bodyPr/>
          <a:lstStyle/>
          <a:p>
            <a:fld id="{B415416A-7407-428D-8D9B-CBC1E0DEBFE1}" type="datetimeFigureOut">
              <a:rPr lang="en-US" smtClean="0"/>
              <a:t>5/29/25</a:t>
            </a:fld>
            <a:endParaRPr lang="en-US"/>
          </a:p>
        </p:txBody>
      </p:sp>
      <p:sp>
        <p:nvSpPr>
          <p:cNvPr id="5" name="Footer Placeholder 4">
            <a:extLst>
              <a:ext uri="{FF2B5EF4-FFF2-40B4-BE49-F238E27FC236}">
                <a16:creationId xmlns:a16="http://schemas.microsoft.com/office/drawing/2014/main" id="{B7A01DEF-73DF-65D6-9424-63B497D361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AF46AA-3AF5-B80D-1586-30DC8210DE93}"/>
              </a:ext>
            </a:extLst>
          </p:cNvPr>
          <p:cNvSpPr>
            <a:spLocks noGrp="1"/>
          </p:cNvSpPr>
          <p:nvPr>
            <p:ph type="sldNum" sz="quarter" idx="12"/>
          </p:nvPr>
        </p:nvSpPr>
        <p:spPr/>
        <p:txBody>
          <a:bodyPr/>
          <a:lstStyle/>
          <a:p>
            <a:fld id="{AC19A3B9-0AAE-486F-BC99-B25F5531A062}" type="slidenum">
              <a:rPr lang="en-US" smtClean="0"/>
              <a:t>‹#›</a:t>
            </a:fld>
            <a:endParaRPr lang="en-US"/>
          </a:p>
        </p:txBody>
      </p:sp>
    </p:spTree>
    <p:extLst>
      <p:ext uri="{BB962C8B-B14F-4D97-AF65-F5344CB8AC3E}">
        <p14:creationId xmlns:p14="http://schemas.microsoft.com/office/powerpoint/2010/main" val="651928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FFDC07-379C-8DE0-EFC6-859C2C6F16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2D8937-2D4C-3368-E224-339B7DBB6D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6FC77F-89D8-3891-9558-0DA8671B93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5416A-7407-428D-8D9B-CBC1E0DEBFE1}" type="datetimeFigureOut">
              <a:rPr lang="en-US" smtClean="0"/>
              <a:t>5/29/25</a:t>
            </a:fld>
            <a:endParaRPr lang="en-US"/>
          </a:p>
        </p:txBody>
      </p:sp>
      <p:sp>
        <p:nvSpPr>
          <p:cNvPr id="5" name="Footer Placeholder 4">
            <a:extLst>
              <a:ext uri="{FF2B5EF4-FFF2-40B4-BE49-F238E27FC236}">
                <a16:creationId xmlns:a16="http://schemas.microsoft.com/office/drawing/2014/main" id="{9870D37D-9667-249D-FEF8-94847F4A41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7794A5A-F4B7-FBDA-5AA9-DD10F258E8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19A3B9-0AAE-486F-BC99-B25F5531A062}" type="slidenum">
              <a:rPr lang="en-US" smtClean="0"/>
              <a:t>‹#›</a:t>
            </a:fld>
            <a:endParaRPr lang="en-US"/>
          </a:p>
        </p:txBody>
      </p:sp>
    </p:spTree>
    <p:extLst>
      <p:ext uri="{BB962C8B-B14F-4D97-AF65-F5344CB8AC3E}">
        <p14:creationId xmlns:p14="http://schemas.microsoft.com/office/powerpoint/2010/main" val="1948144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B02F5-FA48-EDD4-5B20-1FB42965C141}"/>
            </a:ext>
          </a:extLst>
        </p:cNvPr>
        <p:cNvGrpSpPr/>
        <p:nvPr/>
      </p:nvGrpSpPr>
      <p:grpSpPr>
        <a:xfrm>
          <a:off x="0" y="0"/>
          <a:ext cx="0" cy="0"/>
          <a:chOff x="0" y="0"/>
          <a:chExt cx="0" cy="0"/>
        </a:xfrm>
      </p:grpSpPr>
      <p:pic>
        <p:nvPicPr>
          <p:cNvPr id="2" name="Content Placeholder 4" descr="A green square with white dots&#10;&#10;AI-generated content may be incorrect.">
            <a:extLst>
              <a:ext uri="{FF2B5EF4-FFF2-40B4-BE49-F238E27FC236}">
                <a16:creationId xmlns:a16="http://schemas.microsoft.com/office/drawing/2014/main" id="{D30D6033-0809-BF25-AE86-6F1B6C3266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481"/>
            <a:ext cx="12329160" cy="6941318"/>
          </a:xfrm>
          <a:prstGeom prst="rect">
            <a:avLst/>
          </a:prstGeom>
        </p:spPr>
      </p:pic>
      <p:pic>
        <p:nvPicPr>
          <p:cNvPr id="5" name="Picture 4" descr="A black background with a black square&#10;&#10;AI-generated content may be incorrect.">
            <a:extLst>
              <a:ext uri="{FF2B5EF4-FFF2-40B4-BE49-F238E27FC236}">
                <a16:creationId xmlns:a16="http://schemas.microsoft.com/office/drawing/2014/main" id="{B4E37A53-8EFA-27EB-D3F1-7C84989E8B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
            <a:ext cx="12181172" cy="6858000"/>
          </a:xfrm>
          <a:prstGeom prst="rect">
            <a:avLst/>
          </a:prstGeom>
        </p:spPr>
      </p:pic>
      <p:sp>
        <p:nvSpPr>
          <p:cNvPr id="4" name="Title 3">
            <a:extLst>
              <a:ext uri="{FF2B5EF4-FFF2-40B4-BE49-F238E27FC236}">
                <a16:creationId xmlns:a16="http://schemas.microsoft.com/office/drawing/2014/main" id="{1165A163-87B7-1547-BEC0-C5AD032E4AAB}"/>
              </a:ext>
            </a:extLst>
          </p:cNvPr>
          <p:cNvSpPr>
            <a:spLocks noGrp="1"/>
          </p:cNvSpPr>
          <p:nvPr>
            <p:ph type="ctrTitle"/>
          </p:nvPr>
        </p:nvSpPr>
        <p:spPr>
          <a:xfrm>
            <a:off x="1248792" y="459251"/>
            <a:ext cx="9144000" cy="2387600"/>
          </a:xfrm>
        </p:spPr>
        <p:txBody>
          <a:bodyPr>
            <a:normAutofit/>
          </a:bodyPr>
          <a:lstStyle/>
          <a:p>
            <a:r>
              <a:rPr lang="en-US" sz="3200" dirty="0">
                <a:latin typeface="+mn-lt"/>
              </a:rPr>
              <a:t>ANALIZA O ASPIRACIJAMA MATURANATA NA PUTU PRELAZA IZ SREDNJEG U VISOKO OBRAZOVANJE </a:t>
            </a:r>
          </a:p>
        </p:txBody>
      </p:sp>
      <p:sp>
        <p:nvSpPr>
          <p:cNvPr id="7" name="Subtitle 6">
            <a:extLst>
              <a:ext uri="{FF2B5EF4-FFF2-40B4-BE49-F238E27FC236}">
                <a16:creationId xmlns:a16="http://schemas.microsoft.com/office/drawing/2014/main" id="{875EEC40-50BE-4C14-39B3-BA0EE899D11C}"/>
              </a:ext>
            </a:extLst>
          </p:cNvPr>
          <p:cNvSpPr>
            <a:spLocks noGrp="1"/>
          </p:cNvSpPr>
          <p:nvPr>
            <p:ph type="subTitle" idx="1"/>
          </p:nvPr>
        </p:nvSpPr>
        <p:spPr>
          <a:xfrm>
            <a:off x="1248792" y="4374395"/>
            <a:ext cx="9144000" cy="1655762"/>
          </a:xfrm>
        </p:spPr>
        <p:txBody>
          <a:bodyPr/>
          <a:lstStyle/>
          <a:p>
            <a:r>
              <a:rPr lang="en-US" dirty="0"/>
              <a:t>Milica Kavedžić</a:t>
            </a:r>
            <a:r>
              <a:rPr lang="sr-Latn-ME" dirty="0"/>
              <a:t>, </a:t>
            </a:r>
            <a:r>
              <a:rPr lang="en-US" dirty="0"/>
              <a:t>AKOKVO</a:t>
            </a:r>
            <a:endParaRPr lang="sr-Latn-ME" dirty="0"/>
          </a:p>
          <a:p>
            <a:r>
              <a:rPr lang="sr-Latn-ME" dirty="0"/>
              <a:t>Martin Unger, IHS</a:t>
            </a:r>
            <a:endParaRPr lang="en-US" dirty="0"/>
          </a:p>
          <a:p>
            <a:endParaRPr lang="en-US" dirty="0"/>
          </a:p>
        </p:txBody>
      </p:sp>
    </p:spTree>
    <p:extLst>
      <p:ext uri="{BB962C8B-B14F-4D97-AF65-F5344CB8AC3E}">
        <p14:creationId xmlns:p14="http://schemas.microsoft.com/office/powerpoint/2010/main" val="3898215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B02F5-FA48-EDD4-5B20-1FB42965C141}"/>
            </a:ext>
          </a:extLst>
        </p:cNvPr>
        <p:cNvGrpSpPr/>
        <p:nvPr/>
      </p:nvGrpSpPr>
      <p:grpSpPr>
        <a:xfrm>
          <a:off x="0" y="0"/>
          <a:ext cx="0" cy="0"/>
          <a:chOff x="0" y="0"/>
          <a:chExt cx="0" cy="0"/>
        </a:xfrm>
      </p:grpSpPr>
      <p:pic>
        <p:nvPicPr>
          <p:cNvPr id="5" name="Picture 4" descr="A black background with a black square&#10;&#10;AI-generated content may be incorrect.">
            <a:extLst>
              <a:ext uri="{FF2B5EF4-FFF2-40B4-BE49-F238E27FC236}">
                <a16:creationId xmlns:a16="http://schemas.microsoft.com/office/drawing/2014/main" id="{B4E37A53-8EFA-27EB-D3F1-7C84989E8B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2" name="Title 1">
            <a:extLst>
              <a:ext uri="{FF2B5EF4-FFF2-40B4-BE49-F238E27FC236}">
                <a16:creationId xmlns:a16="http://schemas.microsoft.com/office/drawing/2014/main" id="{E4C0B226-5840-720A-6380-CBA2E5CA33B1}"/>
              </a:ext>
            </a:extLst>
          </p:cNvPr>
          <p:cNvSpPr>
            <a:spLocks noGrp="1"/>
          </p:cNvSpPr>
          <p:nvPr>
            <p:ph type="title"/>
          </p:nvPr>
        </p:nvSpPr>
        <p:spPr/>
        <p:txBody>
          <a:bodyPr>
            <a:normAutofit/>
          </a:bodyPr>
          <a:lstStyle/>
          <a:p>
            <a:r>
              <a:rPr lang="sr-Latn-ME" sz="4000" dirty="0">
                <a:latin typeface="+mn-lt"/>
              </a:rPr>
              <a:t>Pozadina</a:t>
            </a:r>
            <a:endParaRPr lang="en-US" sz="4000" dirty="0">
              <a:latin typeface="+mn-lt"/>
            </a:endParaRPr>
          </a:p>
        </p:txBody>
      </p:sp>
      <p:sp>
        <p:nvSpPr>
          <p:cNvPr id="3" name="Content Placeholder 5">
            <a:extLst>
              <a:ext uri="{FF2B5EF4-FFF2-40B4-BE49-F238E27FC236}">
                <a16:creationId xmlns:a16="http://schemas.microsoft.com/office/drawing/2014/main" id="{05DCE8FB-C283-7409-54F5-D6E73F24E087}"/>
              </a:ext>
            </a:extLst>
          </p:cNvPr>
          <p:cNvSpPr>
            <a:spLocks noGrp="1"/>
          </p:cNvSpPr>
          <p:nvPr>
            <p:ph idx="1"/>
          </p:nvPr>
        </p:nvSpPr>
        <p:spPr>
          <a:xfrm>
            <a:off x="838200" y="1870014"/>
            <a:ext cx="10515600" cy="4351338"/>
          </a:xfrm>
        </p:spPr>
        <p:txBody>
          <a:bodyPr/>
          <a:lstStyle/>
          <a:p>
            <a:r>
              <a:rPr lang="en-GB" sz="2400" dirty="0" err="1"/>
              <a:t>Tranzicija</a:t>
            </a:r>
            <a:r>
              <a:rPr lang="en-GB" sz="2400" dirty="0"/>
              <a:t> </a:t>
            </a:r>
            <a:r>
              <a:rPr lang="en-GB" sz="2400" dirty="0" err="1"/>
              <a:t>na</a:t>
            </a:r>
            <a:r>
              <a:rPr lang="en-GB" sz="2400" dirty="0"/>
              <a:t> putu </a:t>
            </a:r>
            <a:r>
              <a:rPr lang="en-GB" sz="2400" dirty="0" err="1"/>
              <a:t>iz</a:t>
            </a:r>
            <a:r>
              <a:rPr lang="en-GB" sz="2400" dirty="0"/>
              <a:t> </a:t>
            </a:r>
            <a:r>
              <a:rPr lang="en-GB" sz="2400" dirty="0" err="1"/>
              <a:t>srednjeg</a:t>
            </a:r>
            <a:r>
              <a:rPr lang="en-GB" sz="2400" dirty="0"/>
              <a:t> ka </a:t>
            </a:r>
            <a:r>
              <a:rPr lang="en-GB" sz="2400" dirty="0" err="1"/>
              <a:t>visokom</a:t>
            </a:r>
            <a:r>
              <a:rPr lang="en-GB" sz="2400" dirty="0"/>
              <a:t> </a:t>
            </a:r>
            <a:r>
              <a:rPr lang="en-GB" sz="2400" dirty="0" err="1"/>
              <a:t>obrazovanju</a:t>
            </a:r>
            <a:r>
              <a:rPr lang="en-GB" sz="2400" dirty="0"/>
              <a:t> – </a:t>
            </a:r>
            <a:r>
              <a:rPr lang="en-GB" sz="2400" dirty="0" err="1"/>
              <a:t>jedan</a:t>
            </a:r>
            <a:r>
              <a:rPr lang="en-GB" sz="2400" dirty="0"/>
              <a:t> od </a:t>
            </a:r>
            <a:br>
              <a:rPr lang="en-GB" sz="2400" dirty="0"/>
            </a:br>
            <a:r>
              <a:rPr lang="en-GB" sz="2400" dirty="0" err="1"/>
              <a:t>najizazovnijih</a:t>
            </a:r>
            <a:r>
              <a:rPr lang="en-GB" sz="2400" dirty="0"/>
              <a:t> </a:t>
            </a:r>
            <a:r>
              <a:rPr lang="en-GB" sz="2400" dirty="0" err="1"/>
              <a:t>momenata</a:t>
            </a:r>
            <a:r>
              <a:rPr lang="en-GB" sz="2400" dirty="0"/>
              <a:t> u </a:t>
            </a:r>
            <a:r>
              <a:rPr lang="en-GB" sz="2400" dirty="0" err="1"/>
              <a:t>životu</a:t>
            </a:r>
            <a:r>
              <a:rPr lang="en-GB" sz="2400" dirty="0"/>
              <a:t> </a:t>
            </a:r>
            <a:r>
              <a:rPr lang="en-GB" sz="2400" dirty="0" err="1"/>
              <a:t>mladih</a:t>
            </a:r>
            <a:r>
              <a:rPr lang="en-GB" sz="2400" dirty="0"/>
              <a:t> </a:t>
            </a:r>
            <a:r>
              <a:rPr lang="en-GB" sz="2400" dirty="0" err="1"/>
              <a:t>ljudi</a:t>
            </a:r>
            <a:r>
              <a:rPr lang="en-GB" sz="2400" dirty="0"/>
              <a:t>.</a:t>
            </a:r>
            <a:endParaRPr lang="sr-Latn-ME" sz="2400" dirty="0"/>
          </a:p>
          <a:p>
            <a:endParaRPr lang="en-GB" sz="2400" dirty="0"/>
          </a:p>
          <a:p>
            <a:r>
              <a:rPr lang="en-GB" sz="2400" dirty="0" err="1"/>
              <a:t>Raznovrsna</a:t>
            </a:r>
            <a:r>
              <a:rPr lang="en-GB" sz="2400" dirty="0"/>
              <a:t> </a:t>
            </a:r>
            <a:r>
              <a:rPr lang="en-GB" sz="2400" dirty="0" err="1"/>
              <a:t>ponuda</a:t>
            </a:r>
            <a:r>
              <a:rPr lang="en-GB" sz="2400" dirty="0"/>
              <a:t> </a:t>
            </a:r>
            <a:r>
              <a:rPr lang="en-GB" sz="2400" dirty="0" err="1"/>
              <a:t>studijskih</a:t>
            </a:r>
            <a:r>
              <a:rPr lang="en-GB" sz="2400" dirty="0"/>
              <a:t> </a:t>
            </a:r>
            <a:r>
              <a:rPr lang="en-GB" sz="2400" dirty="0" err="1"/>
              <a:t>programa</a:t>
            </a:r>
            <a:r>
              <a:rPr lang="en-GB" sz="2400" dirty="0"/>
              <a:t>, </a:t>
            </a:r>
            <a:r>
              <a:rPr lang="en-GB" sz="2400" dirty="0" err="1"/>
              <a:t>mobilnost</a:t>
            </a:r>
            <a:r>
              <a:rPr lang="en-GB" sz="2400" dirty="0"/>
              <a:t>, </a:t>
            </a:r>
            <a:r>
              <a:rPr lang="en-GB" sz="2400" dirty="0" err="1"/>
              <a:t>razvoj</a:t>
            </a:r>
            <a:r>
              <a:rPr lang="en-GB" sz="2400" dirty="0"/>
              <a:t> </a:t>
            </a:r>
            <a:r>
              <a:rPr lang="en-GB" sz="2400" dirty="0" err="1"/>
              <a:t>tehnologije</a:t>
            </a:r>
            <a:r>
              <a:rPr lang="en-GB" sz="2400" dirty="0"/>
              <a:t> </a:t>
            </a:r>
            <a:br>
              <a:rPr lang="en-GB" sz="2400" dirty="0"/>
            </a:br>
            <a:r>
              <a:rPr lang="en-GB" sz="2400" dirty="0"/>
              <a:t>– </a:t>
            </a:r>
            <a:r>
              <a:rPr lang="en-GB" sz="2400" dirty="0" err="1"/>
              <a:t>faktori</a:t>
            </a:r>
            <a:r>
              <a:rPr lang="en-GB" sz="2400" dirty="0"/>
              <a:t> koji </a:t>
            </a:r>
            <a:r>
              <a:rPr lang="en-GB" sz="2400" dirty="0" err="1"/>
              <a:t>su</a:t>
            </a:r>
            <a:r>
              <a:rPr lang="en-GB" sz="2400" dirty="0"/>
              <a:t> </a:t>
            </a:r>
            <a:r>
              <a:rPr lang="en-GB" sz="2400" dirty="0" err="1"/>
              <a:t>uticali</a:t>
            </a:r>
            <a:r>
              <a:rPr lang="en-GB" sz="2400" dirty="0"/>
              <a:t> da </a:t>
            </a:r>
            <a:r>
              <a:rPr lang="en-GB" sz="2400" dirty="0" err="1"/>
              <a:t>proces</a:t>
            </a:r>
            <a:r>
              <a:rPr lang="en-GB" sz="2400" dirty="0"/>
              <a:t> </a:t>
            </a:r>
            <a:r>
              <a:rPr lang="en-GB" sz="2400" dirty="0" err="1"/>
              <a:t>donošenja</a:t>
            </a:r>
            <a:r>
              <a:rPr lang="en-GB" sz="2400" dirty="0"/>
              <a:t> </a:t>
            </a:r>
            <a:r>
              <a:rPr lang="en-GB" sz="2400" dirty="0" err="1"/>
              <a:t>odluke</a:t>
            </a:r>
            <a:r>
              <a:rPr lang="en-GB" sz="2400" dirty="0"/>
              <a:t> </a:t>
            </a:r>
            <a:r>
              <a:rPr lang="en-GB" sz="2400" dirty="0" err="1"/>
              <a:t>bude</a:t>
            </a:r>
            <a:r>
              <a:rPr lang="en-GB" sz="2400" dirty="0"/>
              <a:t> </a:t>
            </a:r>
            <a:r>
              <a:rPr lang="en-GB" sz="2400" dirty="0" err="1"/>
              <a:t>još</a:t>
            </a:r>
            <a:r>
              <a:rPr lang="en-GB" sz="2400" dirty="0"/>
              <a:t> </a:t>
            </a:r>
            <a:r>
              <a:rPr lang="en-GB" sz="2400" dirty="0" err="1"/>
              <a:t>izazovniji</a:t>
            </a:r>
            <a:r>
              <a:rPr lang="en-GB" sz="2400" dirty="0"/>
              <a:t>.</a:t>
            </a:r>
            <a:endParaRPr lang="sr-Latn-ME" sz="2400" dirty="0"/>
          </a:p>
          <a:p>
            <a:endParaRPr lang="en-GB" sz="2400" dirty="0"/>
          </a:p>
          <a:p>
            <a:r>
              <a:rPr lang="en-GB" sz="2400" dirty="0" err="1"/>
              <a:t>Maturantima</a:t>
            </a:r>
            <a:r>
              <a:rPr lang="en-GB" sz="2400" dirty="0"/>
              <a:t> je </a:t>
            </a:r>
            <a:r>
              <a:rPr lang="en-GB" sz="2400" dirty="0" err="1"/>
              <a:t>potreban</a:t>
            </a:r>
            <a:r>
              <a:rPr lang="en-GB" sz="2400" dirty="0"/>
              <a:t> </a:t>
            </a:r>
            <a:r>
              <a:rPr lang="en-GB" sz="2400" dirty="0" err="1"/>
              <a:t>mnogo</a:t>
            </a:r>
            <a:r>
              <a:rPr lang="en-GB" sz="2400" dirty="0"/>
              <a:t> </a:t>
            </a:r>
            <a:r>
              <a:rPr lang="en-GB" sz="2400" dirty="0" err="1"/>
              <a:t>kompleksniji</a:t>
            </a:r>
            <a:r>
              <a:rPr lang="en-GB" sz="2400" dirty="0"/>
              <a:t> vid </a:t>
            </a:r>
            <a:r>
              <a:rPr lang="en-GB" sz="2400" dirty="0" err="1"/>
              <a:t>savjetovanja</a:t>
            </a:r>
            <a:r>
              <a:rPr lang="en-GB" sz="2400" dirty="0"/>
              <a:t> koji ne </a:t>
            </a:r>
            <a:br>
              <a:rPr lang="en-GB" sz="2400" dirty="0"/>
            </a:br>
            <a:r>
              <a:rPr lang="en-GB" sz="2400" dirty="0" err="1"/>
              <a:t>obuhvata</a:t>
            </a:r>
            <a:r>
              <a:rPr lang="en-GB" sz="2400" dirty="0"/>
              <a:t> </a:t>
            </a:r>
            <a:r>
              <a:rPr lang="en-GB" sz="2400" dirty="0" err="1"/>
              <a:t>samo</a:t>
            </a:r>
            <a:r>
              <a:rPr lang="en-GB" sz="2400" dirty="0"/>
              <a:t> </a:t>
            </a:r>
            <a:r>
              <a:rPr lang="en-GB" sz="2400" dirty="0" err="1"/>
              <a:t>ponudu</a:t>
            </a:r>
            <a:r>
              <a:rPr lang="en-GB" sz="2400" dirty="0"/>
              <a:t> </a:t>
            </a:r>
            <a:r>
              <a:rPr lang="en-GB" sz="2400" dirty="0" err="1"/>
              <a:t>studijskih</a:t>
            </a:r>
            <a:r>
              <a:rPr lang="en-GB" sz="2400" dirty="0"/>
              <a:t> </a:t>
            </a:r>
            <a:r>
              <a:rPr lang="en-GB" sz="2400" dirty="0" err="1"/>
              <a:t>programa</a:t>
            </a:r>
            <a:r>
              <a:rPr lang="en-GB" sz="2400" dirty="0"/>
              <a:t>.</a:t>
            </a:r>
          </a:p>
          <a:p>
            <a:pPr marL="0" indent="0">
              <a:buNone/>
            </a:pPr>
            <a:endParaRPr lang="en-GB" dirty="0"/>
          </a:p>
        </p:txBody>
      </p:sp>
    </p:spTree>
    <p:extLst>
      <p:ext uri="{BB962C8B-B14F-4D97-AF65-F5344CB8AC3E}">
        <p14:creationId xmlns:p14="http://schemas.microsoft.com/office/powerpoint/2010/main" val="2266396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lack background with a black square&#10;&#10;AI-generated content may be incorrect.">
            <a:extLst>
              <a:ext uri="{FF2B5EF4-FFF2-40B4-BE49-F238E27FC236}">
                <a16:creationId xmlns:a16="http://schemas.microsoft.com/office/drawing/2014/main" id="{97D8AD3F-6D1C-B9DA-EA09-5891923DB8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2" name="Title 1">
            <a:extLst>
              <a:ext uri="{FF2B5EF4-FFF2-40B4-BE49-F238E27FC236}">
                <a16:creationId xmlns:a16="http://schemas.microsoft.com/office/drawing/2014/main" id="{5493AAB1-F654-0116-0EBF-F924F98BB3DB}"/>
              </a:ext>
            </a:extLst>
          </p:cNvPr>
          <p:cNvSpPr>
            <a:spLocks noGrp="1"/>
          </p:cNvSpPr>
          <p:nvPr>
            <p:ph type="title"/>
          </p:nvPr>
        </p:nvSpPr>
        <p:spPr/>
        <p:txBody>
          <a:bodyPr/>
          <a:lstStyle/>
          <a:p>
            <a:r>
              <a:rPr lang="sr-Latn-ME" sz="4400" dirty="0">
                <a:latin typeface="+mn-lt"/>
              </a:rPr>
              <a:t>Uloga AKOKVO</a:t>
            </a:r>
            <a:endParaRPr lang="en-GB" dirty="0"/>
          </a:p>
        </p:txBody>
      </p:sp>
      <p:sp>
        <p:nvSpPr>
          <p:cNvPr id="3" name="Content Placeholder 2">
            <a:extLst>
              <a:ext uri="{FF2B5EF4-FFF2-40B4-BE49-F238E27FC236}">
                <a16:creationId xmlns:a16="http://schemas.microsoft.com/office/drawing/2014/main" id="{1C53DD8B-3DC4-66D6-F846-D277659B41E9}"/>
              </a:ext>
            </a:extLst>
          </p:cNvPr>
          <p:cNvSpPr txBox="1">
            <a:spLocks/>
          </p:cNvSpPr>
          <p:nvPr/>
        </p:nvSpPr>
        <p:spPr>
          <a:xfrm>
            <a:off x="838200" y="2383604"/>
            <a:ext cx="10515600" cy="40069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AKOKVO </a:t>
            </a:r>
            <a:r>
              <a:rPr lang="en-US" sz="2400" dirty="0" err="1"/>
              <a:t>kao</a:t>
            </a:r>
            <a:r>
              <a:rPr lang="en-US" sz="2400" dirty="0"/>
              <a:t> </a:t>
            </a:r>
            <a:r>
              <a:rPr lang="en-US" sz="2400" dirty="0" err="1"/>
              <a:t>medijator</a:t>
            </a:r>
            <a:r>
              <a:rPr lang="en-US" sz="2400" dirty="0"/>
              <a:t> – </a:t>
            </a:r>
            <a:r>
              <a:rPr lang="en-US" sz="2400" dirty="0" err="1"/>
              <a:t>nalazi</a:t>
            </a:r>
            <a:r>
              <a:rPr lang="en-US" sz="2400" dirty="0"/>
              <a:t> </a:t>
            </a:r>
            <a:r>
              <a:rPr lang="en-US" sz="2400" dirty="0" err="1"/>
              <a:t>iz</a:t>
            </a:r>
            <a:r>
              <a:rPr lang="en-US" sz="2400" dirty="0"/>
              <a:t> Analize </a:t>
            </a:r>
            <a:r>
              <a:rPr lang="en-US" sz="2400" dirty="0" err="1"/>
              <a:t>će</a:t>
            </a:r>
            <a:r>
              <a:rPr lang="en-US" sz="2400" dirty="0"/>
              <a:t> </a:t>
            </a:r>
            <a:r>
              <a:rPr lang="en-US" sz="2400" dirty="0" err="1"/>
              <a:t>posl</a:t>
            </a:r>
            <a:r>
              <a:rPr lang="sr-Latn-ME" sz="2400" dirty="0"/>
              <a:t>u</a:t>
            </a:r>
            <a:r>
              <a:rPr lang="en-US" sz="2400" dirty="0" err="1"/>
              <a:t>žiti</a:t>
            </a:r>
            <a:r>
              <a:rPr lang="en-US" sz="2400" dirty="0"/>
              <a:t> </a:t>
            </a:r>
            <a:r>
              <a:rPr lang="en-US" sz="2400" dirty="0" err="1"/>
              <a:t>kako</a:t>
            </a:r>
            <a:r>
              <a:rPr lang="sr-Latn-ME" sz="2400" dirty="0"/>
              <a:t> </a:t>
            </a:r>
            <a:r>
              <a:rPr lang="en-US" sz="2400" dirty="0" err="1"/>
              <a:t>donosiocima</a:t>
            </a:r>
            <a:r>
              <a:rPr lang="en-US" sz="2400" dirty="0"/>
              <a:t> </a:t>
            </a:r>
            <a:br>
              <a:rPr lang="en-US" sz="2400" dirty="0"/>
            </a:br>
            <a:r>
              <a:rPr lang="en-US" sz="2400" dirty="0" err="1"/>
              <a:t>odluka</a:t>
            </a:r>
            <a:r>
              <a:rPr lang="en-US" sz="2400" dirty="0"/>
              <a:t>, </a:t>
            </a:r>
            <a:r>
              <a:rPr lang="en-US" sz="2400" dirty="0" err="1"/>
              <a:t>tako</a:t>
            </a:r>
            <a:r>
              <a:rPr lang="en-US" sz="2400" dirty="0"/>
              <a:t> i </a:t>
            </a:r>
            <a:r>
              <a:rPr lang="en-US" sz="2400" dirty="0" err="1"/>
              <a:t>svim</a:t>
            </a:r>
            <a:r>
              <a:rPr lang="en-US" sz="2400" dirty="0"/>
              <a:t> </a:t>
            </a:r>
            <a:r>
              <a:rPr lang="en-US" sz="2400" dirty="0" err="1"/>
              <a:t>ostalim</a:t>
            </a:r>
            <a:r>
              <a:rPr lang="en-US" sz="2400" dirty="0"/>
              <a:t> </a:t>
            </a:r>
            <a:r>
              <a:rPr lang="en-US" sz="2400" dirty="0" err="1"/>
              <a:t>zainteresovanim</a:t>
            </a:r>
            <a:r>
              <a:rPr lang="en-US" sz="2400" dirty="0"/>
              <a:t> </a:t>
            </a:r>
            <a:r>
              <a:rPr lang="en-US" sz="2400" dirty="0" err="1"/>
              <a:t>stranama</a:t>
            </a:r>
            <a:r>
              <a:rPr lang="en-US" sz="2400" dirty="0"/>
              <a:t> da </a:t>
            </a:r>
            <a:r>
              <a:rPr lang="en-US" sz="2400" dirty="0" err="1"/>
              <a:t>nastave</a:t>
            </a:r>
            <a:r>
              <a:rPr lang="en-US" sz="2400" dirty="0"/>
              <a:t> </a:t>
            </a:r>
            <a:r>
              <a:rPr lang="en-US" sz="2400" dirty="0" err="1"/>
              <a:t>istraživanje</a:t>
            </a:r>
            <a:r>
              <a:rPr lang="en-US" sz="2400" dirty="0"/>
              <a:t>.</a:t>
            </a:r>
          </a:p>
          <a:p>
            <a:endParaRPr lang="en-US" dirty="0"/>
          </a:p>
        </p:txBody>
      </p:sp>
    </p:spTree>
    <p:extLst>
      <p:ext uri="{BB962C8B-B14F-4D97-AF65-F5344CB8AC3E}">
        <p14:creationId xmlns:p14="http://schemas.microsoft.com/office/powerpoint/2010/main" val="2648508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B02F5-FA48-EDD4-5B20-1FB42965C141}"/>
            </a:ext>
          </a:extLst>
        </p:cNvPr>
        <p:cNvGrpSpPr/>
        <p:nvPr/>
      </p:nvGrpSpPr>
      <p:grpSpPr>
        <a:xfrm>
          <a:off x="0" y="0"/>
          <a:ext cx="0" cy="0"/>
          <a:chOff x="0" y="0"/>
          <a:chExt cx="0" cy="0"/>
        </a:xfrm>
      </p:grpSpPr>
      <p:pic>
        <p:nvPicPr>
          <p:cNvPr id="5" name="Picture 4" descr="A black background with a black square&#10;&#10;AI-generated content may be incorrect.">
            <a:extLst>
              <a:ext uri="{FF2B5EF4-FFF2-40B4-BE49-F238E27FC236}">
                <a16:creationId xmlns:a16="http://schemas.microsoft.com/office/drawing/2014/main" id="{B4E37A53-8EFA-27EB-D3F1-7C84989E8B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2" name="Title 1">
            <a:extLst>
              <a:ext uri="{FF2B5EF4-FFF2-40B4-BE49-F238E27FC236}">
                <a16:creationId xmlns:a16="http://schemas.microsoft.com/office/drawing/2014/main" id="{E4C0B226-5840-720A-6380-CBA2E5CA33B1}"/>
              </a:ext>
            </a:extLst>
          </p:cNvPr>
          <p:cNvSpPr>
            <a:spLocks noGrp="1"/>
          </p:cNvSpPr>
          <p:nvPr>
            <p:ph type="title"/>
          </p:nvPr>
        </p:nvSpPr>
        <p:spPr/>
        <p:txBody>
          <a:bodyPr>
            <a:normAutofit/>
          </a:bodyPr>
          <a:lstStyle/>
          <a:p>
            <a:r>
              <a:rPr lang="sr-Latn-ME" sz="4000" dirty="0">
                <a:latin typeface="+mn-lt"/>
              </a:rPr>
              <a:t>Cilj istraživanja</a:t>
            </a:r>
            <a:endParaRPr lang="en-US" sz="4000" dirty="0">
              <a:latin typeface="+mn-lt"/>
            </a:endParaRPr>
          </a:p>
        </p:txBody>
      </p:sp>
      <p:sp>
        <p:nvSpPr>
          <p:cNvPr id="4" name="Content Placeholder 2">
            <a:extLst>
              <a:ext uri="{FF2B5EF4-FFF2-40B4-BE49-F238E27FC236}">
                <a16:creationId xmlns:a16="http://schemas.microsoft.com/office/drawing/2014/main" id="{A24A3097-A78F-F57F-3CC3-F6399CC474EE}"/>
              </a:ext>
            </a:extLst>
          </p:cNvPr>
          <p:cNvSpPr>
            <a:spLocks noGrp="1"/>
          </p:cNvSpPr>
          <p:nvPr>
            <p:ph idx="1"/>
          </p:nvPr>
        </p:nvSpPr>
        <p:spPr>
          <a:xfrm>
            <a:off x="838200" y="2141537"/>
            <a:ext cx="10515600" cy="4351338"/>
          </a:xfrm>
        </p:spPr>
        <p:txBody>
          <a:bodyPr>
            <a:normAutofit/>
          </a:bodyPr>
          <a:lstStyle/>
          <a:p>
            <a:r>
              <a:rPr lang="en-US" sz="2400" dirty="0" err="1"/>
              <a:t>Zakonom</a:t>
            </a:r>
            <a:r>
              <a:rPr lang="en-US" sz="2400" dirty="0"/>
              <a:t> o </a:t>
            </a:r>
            <a:r>
              <a:rPr lang="en-US" sz="2400" dirty="0" err="1"/>
              <a:t>visokom</a:t>
            </a:r>
            <a:r>
              <a:rPr lang="en-US" sz="2400" dirty="0"/>
              <a:t> </a:t>
            </a:r>
            <a:r>
              <a:rPr lang="en-US" sz="2400" dirty="0" err="1"/>
              <a:t>obrazovanju</a:t>
            </a:r>
            <a:r>
              <a:rPr lang="en-US" sz="2400" dirty="0"/>
              <a:t>, </a:t>
            </a:r>
            <a:r>
              <a:rPr lang="en-US" sz="2400" dirty="0" err="1"/>
              <a:t>član</a:t>
            </a:r>
            <a:r>
              <a:rPr lang="en-US" sz="2400" dirty="0"/>
              <a:t> 13a</a:t>
            </a:r>
            <a:r>
              <a:rPr lang="sr-Latn-ME" sz="2400" dirty="0"/>
              <a:t>, predviđeno je da AKOKVO </a:t>
            </a:r>
            <a:br>
              <a:rPr lang="de-AT" sz="2400" dirty="0"/>
            </a:br>
            <a:r>
              <a:rPr lang="sr-Latn-ME" sz="2400" dirty="0"/>
              <a:t>predlaže mjere koje za cilj imaju unapređenje kvaliteta visokog obrazovanja.</a:t>
            </a:r>
          </a:p>
          <a:p>
            <a:endParaRPr lang="sr-Latn-ME" sz="2400" dirty="0"/>
          </a:p>
          <a:p>
            <a:r>
              <a:rPr lang="en-US" sz="2400" dirty="0" err="1"/>
              <a:t>Glavni</a:t>
            </a:r>
            <a:r>
              <a:rPr lang="en-US" sz="2400" dirty="0"/>
              <a:t> </a:t>
            </a:r>
            <a:r>
              <a:rPr lang="en-US" sz="2400" dirty="0" err="1"/>
              <a:t>cilj</a:t>
            </a:r>
            <a:r>
              <a:rPr lang="en-US" sz="2400" dirty="0"/>
              <a:t> </a:t>
            </a:r>
            <a:r>
              <a:rPr lang="en-US" sz="2400" dirty="0" err="1"/>
              <a:t>istraživanja</a:t>
            </a:r>
            <a:r>
              <a:rPr lang="en-US" sz="2400" dirty="0"/>
              <a:t> o </a:t>
            </a:r>
            <a:r>
              <a:rPr lang="en-US" sz="2400" dirty="0" err="1"/>
              <a:t>aspiracijama</a:t>
            </a:r>
            <a:r>
              <a:rPr lang="en-US" sz="2400" dirty="0"/>
              <a:t> </a:t>
            </a:r>
            <a:r>
              <a:rPr lang="en-US" sz="2400" dirty="0" err="1"/>
              <a:t>maturanata</a:t>
            </a:r>
            <a:r>
              <a:rPr lang="en-US" sz="2400" dirty="0"/>
              <a:t> je </a:t>
            </a:r>
            <a:r>
              <a:rPr lang="en-US" sz="2400" dirty="0" err="1"/>
              <a:t>analiza</a:t>
            </a:r>
            <a:r>
              <a:rPr lang="en-US" sz="2400" dirty="0"/>
              <a:t> </a:t>
            </a:r>
            <a:r>
              <a:rPr lang="en-US" sz="2400" dirty="0" err="1"/>
              <a:t>tranzicije</a:t>
            </a:r>
            <a:r>
              <a:rPr lang="en-US" sz="2400" dirty="0"/>
              <a:t> </a:t>
            </a:r>
            <a:r>
              <a:rPr lang="en-US" sz="2400" dirty="0" err="1"/>
              <a:t>na</a:t>
            </a:r>
            <a:r>
              <a:rPr lang="en-US" sz="2400" dirty="0"/>
              <a:t> </a:t>
            </a:r>
            <a:br>
              <a:rPr lang="en-US" sz="2400" dirty="0"/>
            </a:br>
            <a:r>
              <a:rPr lang="en-US" sz="2400" dirty="0"/>
              <a:t>putu </a:t>
            </a:r>
            <a:r>
              <a:rPr lang="en-US" sz="2400" dirty="0" err="1"/>
              <a:t>prelaza</a:t>
            </a:r>
            <a:r>
              <a:rPr lang="en-US" sz="2400" dirty="0"/>
              <a:t> </a:t>
            </a:r>
            <a:r>
              <a:rPr lang="en-US" sz="2400" dirty="0" err="1"/>
              <a:t>iz</a:t>
            </a:r>
            <a:r>
              <a:rPr lang="en-US" sz="2400" dirty="0"/>
              <a:t> </a:t>
            </a:r>
            <a:r>
              <a:rPr lang="en-US" sz="2400" dirty="0" err="1"/>
              <a:t>srednjeg</a:t>
            </a:r>
            <a:r>
              <a:rPr lang="en-US" sz="2400" dirty="0"/>
              <a:t> u </a:t>
            </a:r>
            <a:r>
              <a:rPr lang="en-US" sz="2400" dirty="0" err="1"/>
              <a:t>visoko</a:t>
            </a:r>
            <a:r>
              <a:rPr lang="en-US" sz="2400" dirty="0"/>
              <a:t> </a:t>
            </a:r>
            <a:r>
              <a:rPr lang="en-US" sz="2400" dirty="0" err="1"/>
              <a:t>obrazovanje</a:t>
            </a:r>
            <a:r>
              <a:rPr lang="en-US" sz="2400" dirty="0"/>
              <a:t>, </a:t>
            </a:r>
            <a:r>
              <a:rPr lang="en-US" sz="2400" dirty="0" err="1"/>
              <a:t>motivi</a:t>
            </a:r>
            <a:r>
              <a:rPr lang="en-US" sz="2400" dirty="0"/>
              <a:t> </a:t>
            </a:r>
            <a:r>
              <a:rPr lang="en-US" sz="2400" dirty="0" err="1"/>
              <a:t>maturanata</a:t>
            </a:r>
            <a:r>
              <a:rPr lang="en-US" sz="2400" dirty="0"/>
              <a:t>, </a:t>
            </a:r>
            <a:r>
              <a:rPr lang="en-US" sz="2400" dirty="0" err="1"/>
              <a:t>želje</a:t>
            </a:r>
            <a:r>
              <a:rPr lang="en-US" sz="2400" dirty="0"/>
              <a:t>, </a:t>
            </a:r>
            <a:br>
              <a:rPr lang="en-US" sz="2400" dirty="0"/>
            </a:br>
            <a:r>
              <a:rPr lang="en-US" sz="2400" dirty="0" err="1"/>
              <a:t>planovi</a:t>
            </a:r>
            <a:r>
              <a:rPr lang="en-US" sz="2400" dirty="0"/>
              <a:t>, </a:t>
            </a:r>
            <a:r>
              <a:rPr lang="en-US" sz="2400" dirty="0" err="1"/>
              <a:t>kao</a:t>
            </a:r>
            <a:r>
              <a:rPr lang="en-US" sz="2400" dirty="0"/>
              <a:t> i </a:t>
            </a:r>
            <a:r>
              <a:rPr lang="en-US" sz="2400" dirty="0" err="1"/>
              <a:t>utvrđivanje</a:t>
            </a:r>
            <a:r>
              <a:rPr lang="en-US" sz="2400" dirty="0"/>
              <a:t> </a:t>
            </a:r>
            <a:r>
              <a:rPr lang="en-US" sz="2400" dirty="0" err="1"/>
              <a:t>stepena</a:t>
            </a:r>
            <a:r>
              <a:rPr lang="en-US" sz="2400" dirty="0"/>
              <a:t> </a:t>
            </a:r>
            <a:r>
              <a:rPr lang="en-US" sz="2400" dirty="0" err="1"/>
              <a:t>njihove</a:t>
            </a:r>
            <a:r>
              <a:rPr lang="en-US" sz="2400" dirty="0"/>
              <a:t> </a:t>
            </a:r>
            <a:r>
              <a:rPr lang="en-US" sz="2400" dirty="0" err="1"/>
              <a:t>informisanosti</a:t>
            </a:r>
            <a:r>
              <a:rPr lang="en-US" sz="2400" dirty="0"/>
              <a:t> i </a:t>
            </a:r>
            <a:r>
              <a:rPr lang="en-US" sz="2400" dirty="0" err="1"/>
              <a:t>identifikovanje</a:t>
            </a:r>
            <a:r>
              <a:rPr lang="en-US" sz="2400" dirty="0"/>
              <a:t> </a:t>
            </a:r>
            <a:br>
              <a:rPr lang="en-US" sz="2400" dirty="0"/>
            </a:br>
            <a:r>
              <a:rPr lang="en-US" sz="2400" dirty="0" err="1"/>
              <a:t>alatki</a:t>
            </a:r>
            <a:r>
              <a:rPr lang="en-US" sz="2400" dirty="0"/>
              <a:t> </a:t>
            </a:r>
            <a:r>
              <a:rPr lang="en-US" sz="2400" dirty="0" err="1"/>
              <a:t>koje</a:t>
            </a:r>
            <a:r>
              <a:rPr lang="en-US" sz="2400" dirty="0"/>
              <a:t> bi </a:t>
            </a:r>
            <a:r>
              <a:rPr lang="en-US" sz="2400" dirty="0" err="1"/>
              <a:t>im</a:t>
            </a:r>
            <a:r>
              <a:rPr lang="en-US" sz="2400" dirty="0"/>
              <a:t> bile od </a:t>
            </a:r>
            <a:r>
              <a:rPr lang="en-US" sz="2400" dirty="0" err="1"/>
              <a:t>koristi</a:t>
            </a:r>
            <a:r>
              <a:rPr lang="en-US" sz="2400" dirty="0"/>
              <a:t> za </a:t>
            </a:r>
            <a:r>
              <a:rPr lang="en-US" sz="2400" dirty="0" err="1"/>
              <a:t>donošenje</a:t>
            </a:r>
            <a:r>
              <a:rPr lang="en-US" sz="2400" dirty="0"/>
              <a:t> </a:t>
            </a:r>
            <a:r>
              <a:rPr lang="en-US" sz="2400" dirty="0" err="1"/>
              <a:t>odluka</a:t>
            </a:r>
            <a:r>
              <a:rPr lang="en-US" sz="2400" dirty="0"/>
              <a:t>.</a:t>
            </a:r>
          </a:p>
        </p:txBody>
      </p:sp>
    </p:spTree>
    <p:extLst>
      <p:ext uri="{BB962C8B-B14F-4D97-AF65-F5344CB8AC3E}">
        <p14:creationId xmlns:p14="http://schemas.microsoft.com/office/powerpoint/2010/main" val="96720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lack background with a black square&#10;&#10;AI-generated content may be incorrect.">
            <a:extLst>
              <a:ext uri="{FF2B5EF4-FFF2-40B4-BE49-F238E27FC236}">
                <a16:creationId xmlns:a16="http://schemas.microsoft.com/office/drawing/2014/main" id="{9DFF72EB-EE3B-D46D-4068-143061BCAD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7" name="Content Placeholder 6">
            <a:extLst>
              <a:ext uri="{FF2B5EF4-FFF2-40B4-BE49-F238E27FC236}">
                <a16:creationId xmlns:a16="http://schemas.microsoft.com/office/drawing/2014/main" id="{2C3B2E93-5336-E1CA-4AC4-6A00CFEB574C}"/>
              </a:ext>
            </a:extLst>
          </p:cNvPr>
          <p:cNvSpPr>
            <a:spLocks noGrp="1"/>
          </p:cNvSpPr>
          <p:nvPr>
            <p:ph idx="1"/>
          </p:nvPr>
        </p:nvSpPr>
        <p:spPr/>
        <p:txBody>
          <a:bodyPr>
            <a:normAutofit fontScale="92500" lnSpcReduction="20000"/>
          </a:bodyPr>
          <a:lstStyle/>
          <a:p>
            <a:r>
              <a:rPr lang="sr-Latn-ME" sz="2600" dirty="0"/>
              <a:t>Upitnik distribuiran maturantima: april 2024. godine.</a:t>
            </a:r>
          </a:p>
          <a:p>
            <a:pPr marL="0" indent="0">
              <a:buFont typeface="Arial" panose="020B0604020202020204" pitchFamily="34" charset="0"/>
              <a:buNone/>
            </a:pPr>
            <a:endParaRPr lang="sr-Latn-ME" sz="2600" dirty="0"/>
          </a:p>
          <a:p>
            <a:r>
              <a:rPr lang="sr-Latn-ME" sz="2600" dirty="0"/>
              <a:t>Kategorije Upitnika:</a:t>
            </a:r>
          </a:p>
          <a:p>
            <a:pPr marL="514350" indent="-514350">
              <a:buFont typeface="+mj-lt"/>
              <a:buAutoNum type="arabicPeriod"/>
            </a:pPr>
            <a:r>
              <a:rPr lang="en-US" sz="2600" dirty="0" err="1"/>
              <a:t>predispozicije</a:t>
            </a:r>
            <a:r>
              <a:rPr lang="en-US" sz="2600" dirty="0"/>
              <a:t> </a:t>
            </a:r>
            <a:r>
              <a:rPr lang="en-US" sz="2600" dirty="0" err="1"/>
              <a:t>učenika</a:t>
            </a:r>
            <a:r>
              <a:rPr lang="en-US" sz="2600" dirty="0"/>
              <a:t> </a:t>
            </a:r>
            <a:r>
              <a:rPr lang="en-US" sz="2600" dirty="0" err="1"/>
              <a:t>i</a:t>
            </a:r>
            <a:r>
              <a:rPr lang="en-US" sz="2600" dirty="0"/>
              <a:t> socio-</a:t>
            </a:r>
            <a:r>
              <a:rPr lang="en-US" sz="2600" dirty="0" err="1"/>
              <a:t>ekonomski</a:t>
            </a:r>
            <a:r>
              <a:rPr lang="en-US" sz="2600" dirty="0"/>
              <a:t> </a:t>
            </a:r>
            <a:r>
              <a:rPr lang="en-US" sz="2600" dirty="0" err="1"/>
              <a:t>aspekt</a:t>
            </a:r>
            <a:r>
              <a:rPr lang="sr-Latn-ME" sz="2600" dirty="0"/>
              <a:t>;</a:t>
            </a:r>
            <a:r>
              <a:rPr lang="en-US" sz="2600" dirty="0"/>
              <a:t> </a:t>
            </a:r>
            <a:endParaRPr lang="sr-Latn-ME" sz="2600" dirty="0"/>
          </a:p>
          <a:p>
            <a:pPr marL="514350" indent="-514350">
              <a:buFont typeface="+mj-lt"/>
              <a:buAutoNum type="arabicPeriod"/>
            </a:pPr>
            <a:r>
              <a:rPr lang="en-US" sz="2600" dirty="0" err="1"/>
              <a:t>planovi</a:t>
            </a:r>
            <a:r>
              <a:rPr lang="en-US" sz="2600" dirty="0"/>
              <a:t> </a:t>
            </a:r>
            <a:r>
              <a:rPr lang="en-US" sz="2600" dirty="0" err="1"/>
              <a:t>i</a:t>
            </a:r>
            <a:r>
              <a:rPr lang="en-US" sz="2600" dirty="0"/>
              <a:t> </a:t>
            </a:r>
            <a:r>
              <a:rPr lang="en-US" sz="2600" dirty="0" err="1"/>
              <a:t>uvjerenja</a:t>
            </a:r>
            <a:r>
              <a:rPr lang="sr-Latn-ME" sz="2600" dirty="0"/>
              <a:t>;</a:t>
            </a:r>
          </a:p>
          <a:p>
            <a:pPr marL="514350" indent="-514350">
              <a:buFont typeface="+mj-lt"/>
              <a:buAutoNum type="arabicPeriod"/>
            </a:pPr>
            <a:r>
              <a:rPr lang="en-US" sz="2600" dirty="0" err="1"/>
              <a:t>razlozi</a:t>
            </a:r>
            <a:r>
              <a:rPr lang="en-US" sz="2600" dirty="0"/>
              <a:t> za </a:t>
            </a:r>
            <a:r>
              <a:rPr lang="en-US" sz="2600" dirty="0" err="1"/>
              <a:t>nastavak</a:t>
            </a:r>
            <a:r>
              <a:rPr lang="en-US" sz="2600" dirty="0"/>
              <a:t> </a:t>
            </a:r>
            <a:r>
              <a:rPr lang="en-US" sz="2600" dirty="0" err="1"/>
              <a:t>obrazovanja</a:t>
            </a:r>
            <a:r>
              <a:rPr lang="sr-Latn-ME" sz="2600" dirty="0"/>
              <a:t>;</a:t>
            </a:r>
            <a:r>
              <a:rPr lang="en-US" sz="2600" dirty="0"/>
              <a:t> </a:t>
            </a:r>
            <a:endParaRPr lang="sr-Latn-ME" sz="2600" dirty="0"/>
          </a:p>
          <a:p>
            <a:pPr marL="514350" indent="-514350">
              <a:buFont typeface="+mj-lt"/>
              <a:buAutoNum type="arabicPeriod"/>
            </a:pPr>
            <a:r>
              <a:rPr lang="en-US" sz="2600" dirty="0" err="1"/>
              <a:t>karakteristike</a:t>
            </a:r>
            <a:r>
              <a:rPr lang="en-US" sz="2600" dirty="0"/>
              <a:t> </a:t>
            </a:r>
            <a:r>
              <a:rPr lang="en-US" sz="2600" dirty="0" err="1"/>
              <a:t>ustanova</a:t>
            </a:r>
            <a:r>
              <a:rPr lang="en-US" sz="2600" dirty="0"/>
              <a:t> </a:t>
            </a:r>
            <a:r>
              <a:rPr lang="en-US" sz="2600" dirty="0" err="1"/>
              <a:t>visokog</a:t>
            </a:r>
            <a:r>
              <a:rPr lang="en-US" sz="2600" dirty="0"/>
              <a:t> </a:t>
            </a:r>
            <a:r>
              <a:rPr lang="en-US" sz="2600" dirty="0" err="1"/>
              <a:t>obrazovanja</a:t>
            </a:r>
            <a:r>
              <a:rPr lang="sr-Latn-ME" sz="2600" dirty="0"/>
              <a:t>;</a:t>
            </a:r>
            <a:r>
              <a:rPr lang="en-US" sz="2600" dirty="0"/>
              <a:t> </a:t>
            </a:r>
            <a:endParaRPr lang="sr-Latn-ME" sz="2600" dirty="0"/>
          </a:p>
          <a:p>
            <a:pPr marL="514350" indent="-514350">
              <a:buFont typeface="+mj-lt"/>
              <a:buAutoNum type="arabicPeriod"/>
            </a:pPr>
            <a:r>
              <a:rPr lang="en-US" sz="2600" dirty="0" err="1"/>
              <a:t>izvori</a:t>
            </a:r>
            <a:r>
              <a:rPr lang="en-US" sz="2600" dirty="0"/>
              <a:t> </a:t>
            </a:r>
            <a:r>
              <a:rPr lang="en-US" sz="2600" dirty="0" err="1"/>
              <a:t>informisanja</a:t>
            </a:r>
            <a:r>
              <a:rPr lang="sr-Latn-ME" sz="2600" dirty="0"/>
              <a:t> </a:t>
            </a:r>
            <a:r>
              <a:rPr lang="en-US" sz="2600" dirty="0" err="1"/>
              <a:t>i</a:t>
            </a:r>
            <a:r>
              <a:rPr lang="en-US" sz="2600" dirty="0"/>
              <a:t> </a:t>
            </a:r>
            <a:r>
              <a:rPr lang="en-US" sz="2600" dirty="0" err="1"/>
              <a:t>način</a:t>
            </a:r>
            <a:r>
              <a:rPr lang="sr-Latn-ME" sz="2600" dirty="0"/>
              <a:t>i za</a:t>
            </a:r>
            <a:r>
              <a:rPr lang="en-US" sz="2600" dirty="0"/>
              <a:t> </a:t>
            </a:r>
            <a:r>
              <a:rPr lang="en-US" sz="2600" dirty="0" err="1"/>
              <a:t>donošenj</a:t>
            </a:r>
            <a:r>
              <a:rPr lang="sr-Latn-ME" sz="2600" dirty="0"/>
              <a:t>e</a:t>
            </a:r>
            <a:r>
              <a:rPr lang="en-US" sz="2600" dirty="0"/>
              <a:t> </a:t>
            </a:r>
            <a:r>
              <a:rPr lang="en-US" sz="2600" dirty="0" err="1"/>
              <a:t>odluk</a:t>
            </a:r>
            <a:r>
              <a:rPr lang="sr-Latn-ME" sz="2600" dirty="0"/>
              <a:t>e</a:t>
            </a:r>
            <a:r>
              <a:rPr lang="en-US" sz="2600" dirty="0"/>
              <a:t>. </a:t>
            </a:r>
            <a:endParaRPr lang="sr-Latn-ME" sz="2600" dirty="0"/>
          </a:p>
          <a:p>
            <a:pPr marL="0" indent="0">
              <a:buFont typeface="Arial" panose="020B0604020202020204" pitchFamily="34" charset="0"/>
              <a:buNone/>
            </a:pPr>
            <a:endParaRPr lang="sr-Latn-ME" sz="2600" dirty="0"/>
          </a:p>
          <a:p>
            <a:r>
              <a:rPr lang="sr-Latn-ME" sz="2600" dirty="0"/>
              <a:t>Pribavljena pozitivna mišljenja Ministarstva prosvjete, nauke i inovacija, </a:t>
            </a:r>
            <a:br>
              <a:rPr lang="de-AT" sz="2600" dirty="0"/>
            </a:br>
            <a:r>
              <a:rPr lang="sr-Latn-ME" sz="2600" dirty="0"/>
              <a:t>JU Centra za stručno obrazovanje i Zavoda za školstvo</a:t>
            </a:r>
            <a:r>
              <a:rPr lang="sr-Latn-ME" sz="2800" dirty="0"/>
              <a:t>.</a:t>
            </a:r>
          </a:p>
          <a:p>
            <a:pPr>
              <a:buFont typeface="Wingdings" panose="05000000000000000000" pitchFamily="2" charset="2"/>
              <a:buChar char="ü"/>
            </a:pPr>
            <a:endParaRPr lang="sr-Latn-ME" dirty="0"/>
          </a:p>
          <a:p>
            <a:pPr>
              <a:buFont typeface="Wingdings" panose="05000000000000000000" pitchFamily="2" charset="2"/>
              <a:buChar char="ü"/>
            </a:pPr>
            <a:endParaRPr lang="en-US" dirty="0"/>
          </a:p>
          <a:p>
            <a:endParaRPr lang="en-GB" dirty="0"/>
          </a:p>
        </p:txBody>
      </p:sp>
      <p:sp>
        <p:nvSpPr>
          <p:cNvPr id="2" name="Title 1">
            <a:extLst>
              <a:ext uri="{FF2B5EF4-FFF2-40B4-BE49-F238E27FC236}">
                <a16:creationId xmlns:a16="http://schemas.microsoft.com/office/drawing/2014/main" id="{5493AAB1-F654-0116-0EBF-F924F98BB3DB}"/>
              </a:ext>
            </a:extLst>
          </p:cNvPr>
          <p:cNvSpPr>
            <a:spLocks noGrp="1"/>
          </p:cNvSpPr>
          <p:nvPr>
            <p:ph type="title"/>
          </p:nvPr>
        </p:nvSpPr>
        <p:spPr/>
        <p:txBody>
          <a:bodyPr/>
          <a:lstStyle/>
          <a:p>
            <a:r>
              <a:rPr lang="sr-Latn-ME" sz="4400" dirty="0">
                <a:latin typeface="+mn-lt"/>
              </a:rPr>
              <a:t>Razvoj ideje</a:t>
            </a:r>
            <a:endParaRPr lang="en-GB" dirty="0"/>
          </a:p>
        </p:txBody>
      </p:sp>
    </p:spTree>
    <p:extLst>
      <p:ext uri="{BB962C8B-B14F-4D97-AF65-F5344CB8AC3E}">
        <p14:creationId xmlns:p14="http://schemas.microsoft.com/office/powerpoint/2010/main" val="1153725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B02F5-FA48-EDD4-5B20-1FB42965C141}"/>
            </a:ext>
          </a:extLst>
        </p:cNvPr>
        <p:cNvGrpSpPr/>
        <p:nvPr/>
      </p:nvGrpSpPr>
      <p:grpSpPr>
        <a:xfrm>
          <a:off x="0" y="0"/>
          <a:ext cx="0" cy="0"/>
          <a:chOff x="0" y="0"/>
          <a:chExt cx="0" cy="0"/>
        </a:xfrm>
      </p:grpSpPr>
      <p:pic>
        <p:nvPicPr>
          <p:cNvPr id="5" name="Picture 4" descr="A black background with a black square&#10;&#10;AI-generated content may be incorrect.">
            <a:extLst>
              <a:ext uri="{FF2B5EF4-FFF2-40B4-BE49-F238E27FC236}">
                <a16:creationId xmlns:a16="http://schemas.microsoft.com/office/drawing/2014/main" id="{B4E37A53-8EFA-27EB-D3F1-7C84989E8B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4" name="Title 1">
            <a:extLst>
              <a:ext uri="{FF2B5EF4-FFF2-40B4-BE49-F238E27FC236}">
                <a16:creationId xmlns:a16="http://schemas.microsoft.com/office/drawing/2014/main" id="{165230E9-C496-F97C-6BC6-ED264BD9D70A}"/>
              </a:ext>
            </a:extLst>
          </p:cNvPr>
          <p:cNvSpPr>
            <a:spLocks noGrp="1"/>
          </p:cNvSpPr>
          <p:nvPr>
            <p:ph type="title"/>
          </p:nvPr>
        </p:nvSpPr>
        <p:spPr>
          <a:xfrm>
            <a:off x="838200" y="365125"/>
            <a:ext cx="10515600" cy="1325563"/>
          </a:xfrm>
        </p:spPr>
        <p:txBody>
          <a:bodyPr>
            <a:normAutofit/>
          </a:bodyPr>
          <a:lstStyle/>
          <a:p>
            <a:r>
              <a:rPr lang="sr-Latn-ME" sz="4000" dirty="0">
                <a:latin typeface="+mn-lt"/>
              </a:rPr>
              <a:t>Popunjenost Upitnika</a:t>
            </a:r>
            <a:endParaRPr lang="en-US" sz="4000" dirty="0">
              <a:latin typeface="+mn-lt"/>
            </a:endParaRPr>
          </a:p>
        </p:txBody>
      </p:sp>
      <p:sp>
        <p:nvSpPr>
          <p:cNvPr id="7" name="Content Placeholder 2">
            <a:extLst>
              <a:ext uri="{FF2B5EF4-FFF2-40B4-BE49-F238E27FC236}">
                <a16:creationId xmlns:a16="http://schemas.microsoft.com/office/drawing/2014/main" id="{2A0699A4-E61E-CF7F-7621-AAEB1382E362}"/>
              </a:ext>
            </a:extLst>
          </p:cNvPr>
          <p:cNvSpPr>
            <a:spLocks noGrp="1"/>
          </p:cNvSpPr>
          <p:nvPr>
            <p:ph idx="1"/>
          </p:nvPr>
        </p:nvSpPr>
        <p:spPr>
          <a:xfrm>
            <a:off x="758301" y="1825625"/>
            <a:ext cx="9935099" cy="4351338"/>
          </a:xfrm>
        </p:spPr>
        <p:txBody>
          <a:bodyPr>
            <a:normAutofit/>
          </a:bodyPr>
          <a:lstStyle/>
          <a:p>
            <a:r>
              <a:rPr lang="en-US" sz="2400" dirty="0" err="1"/>
              <a:t>Vremenski</a:t>
            </a:r>
            <a:r>
              <a:rPr lang="en-US" sz="2400" dirty="0"/>
              <a:t> </a:t>
            </a:r>
            <a:r>
              <a:rPr lang="en-US" sz="2400" dirty="0" err="1"/>
              <a:t>okvir</a:t>
            </a:r>
            <a:r>
              <a:rPr lang="en-US" sz="2400" dirty="0"/>
              <a:t> za </a:t>
            </a:r>
            <a:r>
              <a:rPr lang="en-US" sz="2400" dirty="0" err="1"/>
              <a:t>popunjavanje</a:t>
            </a:r>
            <a:r>
              <a:rPr lang="en-US" sz="2400" dirty="0"/>
              <a:t> </a:t>
            </a:r>
            <a:r>
              <a:rPr lang="en-US" sz="2400" dirty="0" err="1"/>
              <a:t>Upitnika</a:t>
            </a:r>
            <a:r>
              <a:rPr lang="en-US" sz="2400" dirty="0"/>
              <a:t> </a:t>
            </a:r>
            <a:r>
              <a:rPr lang="en-US" sz="2400" dirty="0" err="1"/>
              <a:t>obuhvatio</a:t>
            </a:r>
            <a:r>
              <a:rPr lang="en-US" sz="2400" dirty="0"/>
              <a:t> je period </a:t>
            </a:r>
            <a:r>
              <a:rPr lang="en-US" sz="2400" dirty="0" err="1"/>
              <a:t>između</a:t>
            </a:r>
            <a:r>
              <a:rPr lang="en-US" sz="2400" dirty="0"/>
              <a:t> </a:t>
            </a:r>
            <a:br>
              <a:rPr lang="en-US" sz="2400" dirty="0"/>
            </a:br>
            <a:r>
              <a:rPr lang="en-US" sz="2400" dirty="0"/>
              <a:t>05. </a:t>
            </a:r>
            <a:r>
              <a:rPr lang="en-US" sz="2400" dirty="0" err="1"/>
              <a:t>aprila</a:t>
            </a:r>
            <a:r>
              <a:rPr lang="en-US" sz="2400" dirty="0"/>
              <a:t> i 09. maja 2024. </a:t>
            </a:r>
            <a:r>
              <a:rPr lang="en-US" sz="2400" dirty="0" err="1"/>
              <a:t>godine</a:t>
            </a:r>
            <a:r>
              <a:rPr lang="en-US" sz="2400" dirty="0"/>
              <a:t>. </a:t>
            </a:r>
            <a:r>
              <a:rPr lang="en-US" sz="2400" dirty="0" err="1"/>
              <a:t>Upitnik</a:t>
            </a:r>
            <a:r>
              <a:rPr lang="en-US" sz="2400" dirty="0"/>
              <a:t> je </a:t>
            </a:r>
            <a:r>
              <a:rPr lang="en-US" sz="2400" dirty="0" err="1"/>
              <a:t>dostavljen</a:t>
            </a:r>
            <a:r>
              <a:rPr lang="en-US" sz="2400" dirty="0"/>
              <a:t> </a:t>
            </a:r>
            <a:r>
              <a:rPr lang="en-US" sz="2400" dirty="0" err="1"/>
              <a:t>svim</a:t>
            </a:r>
            <a:r>
              <a:rPr lang="en-US" sz="2400" dirty="0"/>
              <a:t> </a:t>
            </a:r>
            <a:r>
              <a:rPr lang="en-US" sz="2400" dirty="0" err="1"/>
              <a:t>učenicima</a:t>
            </a:r>
            <a:r>
              <a:rPr lang="en-US" sz="2400" dirty="0"/>
              <a:t> </a:t>
            </a:r>
            <a:r>
              <a:rPr lang="en-US" sz="2400" dirty="0" err="1"/>
              <a:t>završnih</a:t>
            </a:r>
            <a:r>
              <a:rPr lang="en-US" sz="2400" dirty="0"/>
              <a:t> </a:t>
            </a:r>
            <a:r>
              <a:rPr lang="en-US" sz="2400" dirty="0" err="1"/>
              <a:t>razreda</a:t>
            </a:r>
            <a:r>
              <a:rPr lang="en-US" sz="2400" dirty="0"/>
              <a:t> </a:t>
            </a:r>
            <a:r>
              <a:rPr lang="en-US" sz="2400" dirty="0" err="1"/>
              <a:t>srednjih</a:t>
            </a:r>
            <a:r>
              <a:rPr lang="en-US" sz="2400" dirty="0"/>
              <a:t> </a:t>
            </a:r>
            <a:r>
              <a:rPr lang="en-US" sz="2400" dirty="0" err="1"/>
              <a:t>škola</a:t>
            </a:r>
            <a:r>
              <a:rPr lang="en-US" sz="2400" dirty="0"/>
              <a:t> u Crnoj Gori, </a:t>
            </a:r>
            <a:r>
              <a:rPr lang="en-US" sz="2400" dirty="0" err="1"/>
              <a:t>uz</a:t>
            </a:r>
            <a:r>
              <a:rPr lang="sr-Latn-ME" sz="2400" dirty="0"/>
              <a:t> </a:t>
            </a:r>
            <a:r>
              <a:rPr lang="en-US" sz="2400" dirty="0" err="1"/>
              <a:t>posredovanje</a:t>
            </a:r>
            <a:r>
              <a:rPr lang="en-US" sz="2400" dirty="0"/>
              <a:t> </a:t>
            </a:r>
            <a:r>
              <a:rPr lang="en-US" sz="2400" dirty="0" err="1"/>
              <a:t>njihovog</a:t>
            </a:r>
            <a:r>
              <a:rPr lang="en-US" sz="2400" dirty="0"/>
              <a:t> </a:t>
            </a:r>
            <a:r>
              <a:rPr lang="en-US" sz="2400" dirty="0" err="1"/>
              <a:t>rukovodstva</a:t>
            </a:r>
            <a:r>
              <a:rPr lang="en-US" sz="2400" dirty="0"/>
              <a:t>. </a:t>
            </a:r>
            <a:endParaRPr lang="sr-Latn-ME" sz="2400" dirty="0"/>
          </a:p>
          <a:p>
            <a:endParaRPr lang="sr-Latn-ME" sz="2400" dirty="0"/>
          </a:p>
          <a:p>
            <a:r>
              <a:rPr lang="en-US" sz="2400" dirty="0" err="1"/>
              <a:t>Zahvaljujući</a:t>
            </a:r>
            <a:r>
              <a:rPr lang="en-US" sz="2400" dirty="0"/>
              <a:t> </a:t>
            </a:r>
            <a:r>
              <a:rPr lang="en-US" sz="2400" dirty="0" err="1"/>
              <a:t>sjajnoj</a:t>
            </a:r>
            <a:r>
              <a:rPr lang="en-US" sz="2400" dirty="0"/>
              <a:t> </a:t>
            </a:r>
            <a:r>
              <a:rPr lang="en-US" sz="2400" dirty="0" err="1"/>
              <a:t>saradnji</a:t>
            </a:r>
            <a:r>
              <a:rPr lang="en-US" sz="2400" dirty="0"/>
              <a:t> </a:t>
            </a:r>
            <a:r>
              <a:rPr lang="en-US" sz="2400" dirty="0" err="1"/>
              <a:t>sa</a:t>
            </a:r>
            <a:r>
              <a:rPr lang="en-US" sz="2400" dirty="0"/>
              <a:t> </a:t>
            </a:r>
            <a:r>
              <a:rPr lang="en-US" sz="2400" dirty="0" err="1"/>
              <a:t>predstavnicima</a:t>
            </a:r>
            <a:r>
              <a:rPr lang="en-US" sz="2400" dirty="0"/>
              <a:t> </a:t>
            </a:r>
            <a:r>
              <a:rPr lang="en-US" sz="2400" dirty="0" err="1"/>
              <a:t>srednjih</a:t>
            </a:r>
            <a:r>
              <a:rPr lang="en-US" sz="2400" dirty="0"/>
              <a:t> </a:t>
            </a:r>
            <a:r>
              <a:rPr lang="en-US" sz="2400" dirty="0" err="1"/>
              <a:t>škola</a:t>
            </a:r>
            <a:r>
              <a:rPr lang="en-US" sz="2400" dirty="0"/>
              <a:t> </a:t>
            </a:r>
            <a:r>
              <a:rPr lang="en-US" sz="2400" dirty="0" err="1"/>
              <a:t>Upitnik</a:t>
            </a:r>
            <a:r>
              <a:rPr lang="en-US" sz="2400" dirty="0"/>
              <a:t> je </a:t>
            </a:r>
            <a:r>
              <a:rPr lang="en-US" sz="2400" dirty="0" err="1"/>
              <a:t>popunilo</a:t>
            </a:r>
            <a:r>
              <a:rPr lang="en-US" sz="2400" dirty="0"/>
              <a:t> 35% (1 780) </a:t>
            </a:r>
            <a:r>
              <a:rPr lang="en-US" sz="2400" dirty="0" err="1"/>
              <a:t>svih</a:t>
            </a:r>
            <a:r>
              <a:rPr lang="en-US" sz="2400" dirty="0"/>
              <a:t> </a:t>
            </a:r>
            <a:r>
              <a:rPr lang="en-US" sz="2400" dirty="0" err="1"/>
              <a:t>maturanata</a:t>
            </a:r>
            <a:r>
              <a:rPr lang="en-US" sz="2400" dirty="0"/>
              <a:t> u Crnoj Gori, </a:t>
            </a:r>
            <a:r>
              <a:rPr lang="en-US" sz="2400" dirty="0" err="1"/>
              <a:t>što</a:t>
            </a:r>
            <a:r>
              <a:rPr lang="en-US" sz="2400" dirty="0"/>
              <a:t> </a:t>
            </a:r>
            <a:r>
              <a:rPr lang="en-US" sz="2400" dirty="0" err="1"/>
              <a:t>predstavlja</a:t>
            </a:r>
            <a:r>
              <a:rPr lang="en-US" sz="2400" dirty="0"/>
              <a:t> </a:t>
            </a:r>
            <a:r>
              <a:rPr lang="en-US" sz="2400" dirty="0" err="1"/>
              <a:t>zadovoljavajuće</a:t>
            </a:r>
            <a:r>
              <a:rPr lang="en-US" sz="2400" dirty="0"/>
              <a:t> </a:t>
            </a:r>
            <a:r>
              <a:rPr lang="en-US" sz="2400" dirty="0" err="1"/>
              <a:t>visok</a:t>
            </a:r>
            <a:r>
              <a:rPr lang="en-US" sz="2400" dirty="0"/>
              <a:t> </a:t>
            </a:r>
            <a:r>
              <a:rPr lang="en-US" sz="2400" dirty="0" err="1"/>
              <a:t>stepen</a:t>
            </a:r>
            <a:r>
              <a:rPr lang="en-US" sz="2400" dirty="0"/>
              <a:t> </a:t>
            </a:r>
            <a:r>
              <a:rPr lang="en-US" sz="2400" dirty="0" err="1"/>
              <a:t>popunjenosti</a:t>
            </a:r>
            <a:r>
              <a:rPr lang="en-US" sz="2400" dirty="0"/>
              <a:t>. </a:t>
            </a:r>
            <a:endParaRPr lang="sr-Latn-ME" sz="2400" dirty="0"/>
          </a:p>
          <a:p>
            <a:endParaRPr lang="sr-Latn-ME" sz="2400" dirty="0"/>
          </a:p>
          <a:p>
            <a:r>
              <a:rPr lang="en-US" sz="2400" dirty="0"/>
              <a:t>U </a:t>
            </a:r>
            <a:r>
              <a:rPr lang="en-US" sz="2400" dirty="0" err="1"/>
              <a:t>istraživanju</a:t>
            </a:r>
            <a:r>
              <a:rPr lang="en-US" sz="2400" dirty="0"/>
              <a:t> je </a:t>
            </a:r>
            <a:r>
              <a:rPr lang="en-US" sz="2400" dirty="0" err="1"/>
              <a:t>učestvovalo</a:t>
            </a:r>
            <a:r>
              <a:rPr lang="en-US" sz="2400" dirty="0"/>
              <a:t> 45 </a:t>
            </a:r>
            <a:r>
              <a:rPr lang="en-US" sz="2400" dirty="0" err="1"/>
              <a:t>srednjih</a:t>
            </a:r>
            <a:r>
              <a:rPr lang="en-US" sz="2400" dirty="0"/>
              <a:t> </a:t>
            </a:r>
            <a:r>
              <a:rPr lang="en-US" sz="2400" dirty="0" err="1"/>
              <a:t>škola</a:t>
            </a:r>
            <a:r>
              <a:rPr lang="en-US" sz="2400" dirty="0"/>
              <a:t> </a:t>
            </a:r>
            <a:r>
              <a:rPr lang="en-US" sz="2400" dirty="0" err="1"/>
              <a:t>iz</a:t>
            </a:r>
            <a:r>
              <a:rPr lang="en-US" sz="2400" dirty="0"/>
              <a:t> 23 </a:t>
            </a:r>
            <a:r>
              <a:rPr lang="en-US" sz="2400" dirty="0" err="1"/>
              <a:t>opštine</a:t>
            </a:r>
            <a:r>
              <a:rPr lang="sr-Latn-ME" sz="2400" dirty="0"/>
              <a:t>.</a:t>
            </a:r>
            <a:endParaRPr lang="en-US" sz="2400" dirty="0"/>
          </a:p>
        </p:txBody>
      </p:sp>
    </p:spTree>
    <p:extLst>
      <p:ext uri="{BB962C8B-B14F-4D97-AF65-F5344CB8AC3E}">
        <p14:creationId xmlns:p14="http://schemas.microsoft.com/office/powerpoint/2010/main" val="2757116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B02F5-FA48-EDD4-5B20-1FB42965C141}"/>
            </a:ext>
          </a:extLst>
        </p:cNvPr>
        <p:cNvGrpSpPr/>
        <p:nvPr/>
      </p:nvGrpSpPr>
      <p:grpSpPr>
        <a:xfrm>
          <a:off x="0" y="0"/>
          <a:ext cx="0" cy="0"/>
          <a:chOff x="0" y="0"/>
          <a:chExt cx="0" cy="0"/>
        </a:xfrm>
      </p:grpSpPr>
      <p:pic>
        <p:nvPicPr>
          <p:cNvPr id="5" name="Picture 4" descr="A black background with a black square&#10;&#10;AI-generated content may be incorrect.">
            <a:extLst>
              <a:ext uri="{FF2B5EF4-FFF2-40B4-BE49-F238E27FC236}">
                <a16:creationId xmlns:a16="http://schemas.microsoft.com/office/drawing/2014/main" id="{B4E37A53-8EFA-27EB-D3F1-7C84989E8B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3" name="Title 1">
            <a:extLst>
              <a:ext uri="{FF2B5EF4-FFF2-40B4-BE49-F238E27FC236}">
                <a16:creationId xmlns:a16="http://schemas.microsoft.com/office/drawing/2014/main" id="{E50564A2-E092-2851-A123-CD24FC38A619}"/>
              </a:ext>
            </a:extLst>
          </p:cNvPr>
          <p:cNvSpPr>
            <a:spLocks noGrp="1"/>
          </p:cNvSpPr>
          <p:nvPr>
            <p:ph type="title"/>
          </p:nvPr>
        </p:nvSpPr>
        <p:spPr>
          <a:xfrm>
            <a:off x="838200" y="365125"/>
            <a:ext cx="10515600" cy="1325563"/>
          </a:xfrm>
        </p:spPr>
        <p:txBody>
          <a:bodyPr>
            <a:normAutofit/>
          </a:bodyPr>
          <a:lstStyle/>
          <a:p>
            <a:r>
              <a:rPr lang="sr-Latn-ME" sz="4000" dirty="0">
                <a:latin typeface="+mn-lt"/>
              </a:rPr>
              <a:t>Ponderisanje podataka</a:t>
            </a:r>
            <a:endParaRPr lang="en-US" sz="4000" dirty="0">
              <a:latin typeface="+mn-lt"/>
            </a:endParaRPr>
          </a:p>
        </p:txBody>
      </p:sp>
      <p:sp>
        <p:nvSpPr>
          <p:cNvPr id="8" name="Content Placeholder 2">
            <a:extLst>
              <a:ext uri="{FF2B5EF4-FFF2-40B4-BE49-F238E27FC236}">
                <a16:creationId xmlns:a16="http://schemas.microsoft.com/office/drawing/2014/main" id="{086FAE50-FD57-814F-3C3C-0858BA500494}"/>
              </a:ext>
            </a:extLst>
          </p:cNvPr>
          <p:cNvSpPr>
            <a:spLocks noGrp="1"/>
          </p:cNvSpPr>
          <p:nvPr>
            <p:ph idx="1"/>
          </p:nvPr>
        </p:nvSpPr>
        <p:spPr>
          <a:xfrm>
            <a:off x="838200" y="1825625"/>
            <a:ext cx="9867900" cy="4351338"/>
          </a:xfrm>
        </p:spPr>
        <p:txBody>
          <a:bodyPr>
            <a:normAutofit fontScale="92500" lnSpcReduction="10000"/>
          </a:bodyPr>
          <a:lstStyle/>
          <a:p>
            <a:r>
              <a:rPr lang="en-US" sz="2400" dirty="0" err="1"/>
              <a:t>Upoređujući</a:t>
            </a:r>
            <a:r>
              <a:rPr lang="en-US" sz="2400" dirty="0"/>
              <a:t> </a:t>
            </a:r>
            <a:r>
              <a:rPr lang="en-US" sz="2400" dirty="0" err="1"/>
              <a:t>podatke</a:t>
            </a:r>
            <a:r>
              <a:rPr lang="en-US" sz="2400" dirty="0"/>
              <a:t> o </a:t>
            </a:r>
            <a:r>
              <a:rPr lang="en-US" sz="2400" dirty="0" err="1"/>
              <a:t>maturantima</a:t>
            </a:r>
            <a:r>
              <a:rPr lang="en-US" sz="2400" dirty="0"/>
              <a:t>, </a:t>
            </a:r>
            <a:r>
              <a:rPr lang="en-US" sz="2400" dirty="0" err="1"/>
              <a:t>dostupne</a:t>
            </a:r>
            <a:r>
              <a:rPr lang="en-US" sz="2400" dirty="0"/>
              <a:t> </a:t>
            </a:r>
            <a:r>
              <a:rPr lang="en-US" sz="2400" dirty="0" err="1"/>
              <a:t>na</a:t>
            </a:r>
            <a:r>
              <a:rPr lang="en-US" sz="2400" dirty="0"/>
              <a:t> </a:t>
            </a:r>
            <a:r>
              <a:rPr lang="en-US" sz="2400" dirty="0" err="1"/>
              <a:t>zvaničnim</a:t>
            </a:r>
            <a:r>
              <a:rPr lang="en-US" sz="2400" dirty="0"/>
              <a:t> </a:t>
            </a:r>
            <a:r>
              <a:rPr lang="en-US" sz="2400" dirty="0" err="1"/>
              <a:t>stranicama</a:t>
            </a:r>
            <a:r>
              <a:rPr lang="en-US" sz="2400" dirty="0"/>
              <a:t> MONSTAT-a i </a:t>
            </a:r>
            <a:r>
              <a:rPr lang="en-US" sz="2400" dirty="0" err="1"/>
              <a:t>Ministarstva</a:t>
            </a:r>
            <a:r>
              <a:rPr lang="en-US" sz="2400" dirty="0"/>
              <a:t> </a:t>
            </a:r>
            <a:r>
              <a:rPr lang="en-US" sz="2400" dirty="0" err="1"/>
              <a:t>sa</a:t>
            </a:r>
            <a:r>
              <a:rPr lang="en-US" sz="2400" dirty="0"/>
              <a:t> </a:t>
            </a:r>
            <a:r>
              <a:rPr lang="en-US" sz="2400" dirty="0" err="1"/>
              <a:t>podacima</a:t>
            </a:r>
            <a:r>
              <a:rPr lang="en-US" sz="2400" dirty="0"/>
              <a:t> </a:t>
            </a:r>
            <a:r>
              <a:rPr lang="en-US" sz="2400" dirty="0" err="1"/>
              <a:t>prikupljenim</a:t>
            </a:r>
            <a:r>
              <a:rPr lang="en-US" sz="2400" dirty="0"/>
              <a:t> </a:t>
            </a:r>
            <a:r>
              <a:rPr lang="en-US" sz="2400" dirty="0" err="1"/>
              <a:t>kroz</a:t>
            </a:r>
            <a:r>
              <a:rPr lang="en-US" sz="2400" dirty="0"/>
              <a:t> </a:t>
            </a:r>
            <a:r>
              <a:rPr lang="en-US" sz="2400" dirty="0" err="1"/>
              <a:t>Upitnik</a:t>
            </a:r>
            <a:r>
              <a:rPr lang="en-US" sz="2400" dirty="0"/>
              <a:t>, </a:t>
            </a:r>
            <a:r>
              <a:rPr lang="en-US" sz="2400" dirty="0" err="1"/>
              <a:t>identifikovali</a:t>
            </a:r>
            <a:r>
              <a:rPr lang="en-US" sz="2400" dirty="0"/>
              <a:t> </a:t>
            </a:r>
            <a:r>
              <a:rPr lang="en-US" sz="2400" dirty="0" err="1"/>
              <a:t>smo</a:t>
            </a:r>
            <a:r>
              <a:rPr lang="en-US" sz="2400" dirty="0"/>
              <a:t> </a:t>
            </a:r>
            <a:r>
              <a:rPr lang="en-US" sz="2400" dirty="0" err="1"/>
              <a:t>grupe</a:t>
            </a:r>
            <a:r>
              <a:rPr lang="en-US" sz="2400" dirty="0"/>
              <a:t> </a:t>
            </a:r>
            <a:r>
              <a:rPr lang="en-US" sz="2400" dirty="0" err="1"/>
              <a:t>koje</a:t>
            </a:r>
            <a:r>
              <a:rPr lang="en-US" sz="2400" dirty="0"/>
              <a:t> </a:t>
            </a:r>
            <a:r>
              <a:rPr lang="en-US" sz="2400" dirty="0" err="1"/>
              <a:t>su</a:t>
            </a:r>
            <a:r>
              <a:rPr lang="en-US" sz="2400" dirty="0"/>
              <a:t> bile </a:t>
            </a:r>
            <a:r>
              <a:rPr lang="en-US" sz="2400" dirty="0" err="1"/>
              <a:t>slabije</a:t>
            </a:r>
            <a:r>
              <a:rPr lang="en-US" sz="2400" dirty="0"/>
              <a:t> </a:t>
            </a:r>
            <a:r>
              <a:rPr lang="en-US" sz="2400" dirty="0" err="1"/>
              <a:t>zastupljene</a:t>
            </a:r>
            <a:r>
              <a:rPr lang="en-US" sz="2400" dirty="0"/>
              <a:t>.</a:t>
            </a:r>
            <a:endParaRPr lang="sr-Latn-ME" sz="2400" dirty="0"/>
          </a:p>
          <a:p>
            <a:endParaRPr lang="sr-Latn-ME" sz="2400" dirty="0"/>
          </a:p>
          <a:p>
            <a:r>
              <a:rPr lang="en-US" sz="2400" dirty="0" err="1"/>
              <a:t>Takođe</a:t>
            </a:r>
            <a:r>
              <a:rPr lang="en-US" sz="2400" dirty="0"/>
              <a:t> </a:t>
            </a:r>
            <a:r>
              <a:rPr lang="en-US" sz="2400" dirty="0" err="1"/>
              <a:t>smo</a:t>
            </a:r>
            <a:r>
              <a:rPr lang="en-US" sz="2400" dirty="0"/>
              <a:t> </a:t>
            </a:r>
            <a:r>
              <a:rPr lang="en-US" sz="2400" dirty="0" err="1"/>
              <a:t>uočili</a:t>
            </a:r>
            <a:r>
              <a:rPr lang="en-US" sz="2400" dirty="0"/>
              <a:t> da </a:t>
            </a:r>
            <a:r>
              <a:rPr lang="en-US" sz="2400" dirty="0" err="1"/>
              <a:t>su</a:t>
            </a:r>
            <a:r>
              <a:rPr lang="en-US" sz="2400" dirty="0"/>
              <a:t> </a:t>
            </a:r>
            <a:r>
              <a:rPr lang="en-US" sz="2400" dirty="0" err="1"/>
              <a:t>najveće</a:t>
            </a:r>
            <a:r>
              <a:rPr lang="en-US" sz="2400" dirty="0"/>
              <a:t> </a:t>
            </a:r>
            <a:r>
              <a:rPr lang="en-US" sz="2400" dirty="0" err="1"/>
              <a:t>razlike</a:t>
            </a:r>
            <a:r>
              <a:rPr lang="en-US" sz="2400" dirty="0"/>
              <a:t> </a:t>
            </a:r>
            <a:r>
              <a:rPr lang="en-US" sz="2400" dirty="0" err="1"/>
              <a:t>između</a:t>
            </a:r>
            <a:r>
              <a:rPr lang="en-US" sz="2400" dirty="0"/>
              <a:t> </a:t>
            </a:r>
            <a:r>
              <a:rPr lang="en-US" sz="2400" dirty="0" err="1"/>
              <a:t>ove</a:t>
            </a:r>
            <a:r>
              <a:rPr lang="en-US" sz="2400" dirty="0"/>
              <a:t> </a:t>
            </a:r>
            <a:r>
              <a:rPr lang="en-US" sz="2400" dirty="0" err="1"/>
              <a:t>dvije</a:t>
            </a:r>
            <a:r>
              <a:rPr lang="en-US" sz="2400" dirty="0"/>
              <a:t> </a:t>
            </a:r>
            <a:r>
              <a:rPr lang="en-US" sz="2400" dirty="0" err="1"/>
              <a:t>kategorije</a:t>
            </a:r>
            <a:r>
              <a:rPr lang="en-US" sz="2400" dirty="0"/>
              <a:t> </a:t>
            </a:r>
            <a:r>
              <a:rPr lang="en-US" sz="2400" dirty="0" err="1"/>
              <a:t>identifikovane</a:t>
            </a:r>
            <a:r>
              <a:rPr lang="en-US" sz="2400" dirty="0"/>
              <a:t> s </a:t>
            </a:r>
            <a:r>
              <a:rPr lang="en-US" sz="2400" dirty="0" err="1"/>
              <a:t>aspekta</a:t>
            </a:r>
            <a:r>
              <a:rPr lang="en-US" sz="2400" dirty="0"/>
              <a:t> </a:t>
            </a:r>
            <a:r>
              <a:rPr lang="en-US" sz="2400" dirty="0" err="1"/>
              <a:t>pola</a:t>
            </a:r>
            <a:r>
              <a:rPr lang="en-US" sz="2400" dirty="0"/>
              <a:t> i </a:t>
            </a:r>
            <a:r>
              <a:rPr lang="en-US" sz="2400" dirty="0" err="1"/>
              <a:t>regiona</a:t>
            </a:r>
            <a:r>
              <a:rPr lang="en-US" sz="2400" dirty="0"/>
              <a:t>. </a:t>
            </a:r>
            <a:endParaRPr lang="sr-Latn-ME" sz="2400" dirty="0"/>
          </a:p>
          <a:p>
            <a:endParaRPr lang="sr-Latn-ME" sz="2400" dirty="0"/>
          </a:p>
          <a:p>
            <a:r>
              <a:rPr lang="sr-Latn-ME" sz="2400" dirty="0"/>
              <a:t>D</a:t>
            </a:r>
            <a:r>
              <a:rPr lang="en-US" sz="2400" dirty="0" err="1"/>
              <a:t>ogovoreno</a:t>
            </a:r>
            <a:r>
              <a:rPr lang="en-US" sz="2400" dirty="0"/>
              <a:t> je da se u </a:t>
            </a:r>
            <a:r>
              <a:rPr lang="en-US" sz="2400" dirty="0" err="1"/>
              <a:t>cilju</a:t>
            </a:r>
            <a:r>
              <a:rPr lang="en-US" sz="2400" dirty="0"/>
              <a:t> </a:t>
            </a:r>
            <a:r>
              <a:rPr lang="en-US" sz="2400" dirty="0" err="1"/>
              <a:t>adekvatnijeg</a:t>
            </a:r>
            <a:r>
              <a:rPr lang="en-US" sz="2400" dirty="0"/>
              <a:t> </a:t>
            </a:r>
            <a:r>
              <a:rPr lang="en-US" sz="2400" dirty="0" err="1"/>
              <a:t>prilagođavanja</a:t>
            </a:r>
            <a:r>
              <a:rPr lang="en-US" sz="2400" dirty="0"/>
              <a:t> </a:t>
            </a:r>
            <a:r>
              <a:rPr lang="en-US" sz="2400" dirty="0" err="1"/>
              <a:t>pristiglih</a:t>
            </a:r>
            <a:r>
              <a:rPr lang="en-US" sz="2400" dirty="0"/>
              <a:t> </a:t>
            </a:r>
            <a:r>
              <a:rPr lang="en-US" sz="2400" dirty="0" err="1"/>
              <a:t>podataka</a:t>
            </a:r>
            <a:r>
              <a:rPr lang="en-US" sz="2400" dirty="0"/>
              <a:t> </a:t>
            </a:r>
            <a:r>
              <a:rPr lang="en-US" sz="2400" dirty="0" err="1"/>
              <a:t>cjelokupnoj</a:t>
            </a:r>
            <a:r>
              <a:rPr lang="en-US" sz="2400" dirty="0"/>
              <a:t> </a:t>
            </a:r>
            <a:r>
              <a:rPr lang="en-US" sz="2400" dirty="0" err="1"/>
              <a:t>populaciji</a:t>
            </a:r>
            <a:r>
              <a:rPr lang="en-US" sz="2400" dirty="0"/>
              <a:t> </a:t>
            </a:r>
            <a:r>
              <a:rPr lang="en-US" sz="2400" dirty="0" err="1"/>
              <a:t>koristi</a:t>
            </a:r>
            <a:r>
              <a:rPr lang="en-US" sz="2400" dirty="0"/>
              <a:t> </a:t>
            </a:r>
            <a:r>
              <a:rPr lang="en-US" sz="2400" dirty="0" err="1"/>
              <a:t>metodologija</a:t>
            </a:r>
            <a:r>
              <a:rPr lang="en-US" sz="2400" dirty="0"/>
              <a:t> „weighting“ </a:t>
            </a:r>
            <a:r>
              <a:rPr lang="en-US" sz="2400" dirty="0" err="1"/>
              <a:t>što</a:t>
            </a:r>
            <a:r>
              <a:rPr lang="en-US" sz="2400" dirty="0"/>
              <a:t> </a:t>
            </a:r>
            <a:r>
              <a:rPr lang="en-US" sz="2400" dirty="0" err="1"/>
              <a:t>znači</a:t>
            </a:r>
            <a:r>
              <a:rPr lang="en-US" sz="2400" dirty="0"/>
              <a:t> da je </a:t>
            </a:r>
            <a:r>
              <a:rPr lang="en-US" sz="2400" dirty="0" err="1"/>
              <a:t>svaki</a:t>
            </a:r>
            <a:r>
              <a:rPr lang="en-US" sz="2400" dirty="0"/>
              <a:t> </a:t>
            </a:r>
            <a:r>
              <a:rPr lang="en-US" sz="2400" dirty="0" err="1"/>
              <a:t>podatak</a:t>
            </a:r>
            <a:r>
              <a:rPr lang="en-US" sz="2400" dirty="0"/>
              <a:t> </a:t>
            </a:r>
            <a:r>
              <a:rPr lang="en-US" sz="2400" dirty="0" err="1"/>
              <a:t>ponderisan</a:t>
            </a:r>
            <a:r>
              <a:rPr lang="en-US" sz="2400" dirty="0"/>
              <a:t> </a:t>
            </a:r>
            <a:r>
              <a:rPr lang="en-US" sz="2400" dirty="0" err="1"/>
              <a:t>odgovarajućim</a:t>
            </a:r>
            <a:r>
              <a:rPr lang="en-US" sz="2400" dirty="0"/>
              <a:t> </a:t>
            </a:r>
            <a:r>
              <a:rPr lang="en-US" sz="2400" dirty="0" err="1"/>
              <a:t>procentom</a:t>
            </a:r>
            <a:r>
              <a:rPr lang="en-US" sz="2400" dirty="0"/>
              <a:t> koji je </a:t>
            </a:r>
            <a:r>
              <a:rPr lang="en-US" sz="2400" dirty="0" err="1"/>
              <a:t>adekvatan</a:t>
            </a:r>
            <a:r>
              <a:rPr lang="en-US" sz="2400" dirty="0"/>
              <a:t> </a:t>
            </a:r>
            <a:r>
              <a:rPr lang="en-US" sz="2400" dirty="0" err="1"/>
              <a:t>njegovom</a:t>
            </a:r>
            <a:r>
              <a:rPr lang="en-US" sz="2400" dirty="0"/>
              <a:t> </a:t>
            </a:r>
            <a:r>
              <a:rPr lang="en-US" sz="2400" dirty="0" err="1"/>
              <a:t>udjelu</a:t>
            </a:r>
            <a:r>
              <a:rPr lang="en-US" sz="2400" dirty="0"/>
              <a:t> u </a:t>
            </a:r>
            <a:r>
              <a:rPr lang="en-US" sz="2400" dirty="0" err="1"/>
              <a:t>cijeloj</a:t>
            </a:r>
            <a:r>
              <a:rPr lang="en-US" sz="2400" dirty="0"/>
              <a:t> </a:t>
            </a:r>
            <a:r>
              <a:rPr lang="en-US" sz="2400" dirty="0" err="1"/>
              <a:t>populaciji</a:t>
            </a:r>
            <a:r>
              <a:rPr lang="en-US" sz="2400" dirty="0"/>
              <a:t>. </a:t>
            </a:r>
            <a:endParaRPr lang="sr-Latn-ME" sz="2400" dirty="0"/>
          </a:p>
          <a:p>
            <a:endParaRPr lang="sr-Latn-ME" sz="2400" dirty="0"/>
          </a:p>
          <a:p>
            <a:r>
              <a:rPr lang="sr-Latn-ME" sz="2400" dirty="0"/>
              <a:t>Nakon ovog prilagođavanja, podaci su reprezentativni na nivou cijele populacije.</a:t>
            </a:r>
            <a:endParaRPr lang="en-US" sz="2400" dirty="0"/>
          </a:p>
        </p:txBody>
      </p:sp>
    </p:spTree>
    <p:extLst>
      <p:ext uri="{BB962C8B-B14F-4D97-AF65-F5344CB8AC3E}">
        <p14:creationId xmlns:p14="http://schemas.microsoft.com/office/powerpoint/2010/main" val="2838593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3AAB1-F654-0116-0EBF-F924F98BB3DB}"/>
              </a:ext>
            </a:extLst>
          </p:cNvPr>
          <p:cNvSpPr>
            <a:spLocks noGrp="1"/>
          </p:cNvSpPr>
          <p:nvPr>
            <p:ph type="title"/>
          </p:nvPr>
        </p:nvSpPr>
        <p:spPr/>
        <p:txBody>
          <a:bodyPr/>
          <a:lstStyle/>
          <a:p>
            <a:endParaRPr lang="en-GB"/>
          </a:p>
        </p:txBody>
      </p:sp>
      <p:pic>
        <p:nvPicPr>
          <p:cNvPr id="5" name="Content Placeholder 4" descr="A green square with white dots&#10;&#10;AI-generated content may be incorrect.">
            <a:extLst>
              <a:ext uri="{FF2B5EF4-FFF2-40B4-BE49-F238E27FC236}">
                <a16:creationId xmlns:a16="http://schemas.microsoft.com/office/drawing/2014/main" id="{14060AF5-3A88-1414-DECA-B60C25937FD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 y="0"/>
            <a:ext cx="12329160" cy="6941318"/>
          </a:xfrm>
        </p:spPr>
      </p:pic>
      <p:sp>
        <p:nvSpPr>
          <p:cNvPr id="3" name="Title 1">
            <a:extLst>
              <a:ext uri="{FF2B5EF4-FFF2-40B4-BE49-F238E27FC236}">
                <a16:creationId xmlns:a16="http://schemas.microsoft.com/office/drawing/2014/main" id="{02DBF23F-12B0-34EB-C048-9C83E1ED595D}"/>
              </a:ext>
            </a:extLst>
          </p:cNvPr>
          <p:cNvSpPr txBox="1">
            <a:spLocks/>
          </p:cNvSpPr>
          <p:nvPr/>
        </p:nvSpPr>
        <p:spPr>
          <a:xfrm>
            <a:off x="831850" y="1709738"/>
            <a:ext cx="10515600" cy="28527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a:latin typeface="+mn-lt"/>
              </a:rPr>
            </a:br>
            <a:endParaRPr lang="de-AT" dirty="0">
              <a:latin typeface="+mn-lt"/>
            </a:endParaRPr>
          </a:p>
        </p:txBody>
      </p:sp>
      <p:sp>
        <p:nvSpPr>
          <p:cNvPr id="4" name="Title 1">
            <a:extLst>
              <a:ext uri="{FF2B5EF4-FFF2-40B4-BE49-F238E27FC236}">
                <a16:creationId xmlns:a16="http://schemas.microsoft.com/office/drawing/2014/main" id="{CF8364D9-F556-BD84-C5C8-32BED27B50BD}"/>
              </a:ext>
            </a:extLst>
          </p:cNvPr>
          <p:cNvSpPr txBox="1">
            <a:spLocks/>
          </p:cNvSpPr>
          <p:nvPr/>
        </p:nvSpPr>
        <p:spPr>
          <a:xfrm>
            <a:off x="758301" y="2658646"/>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err="1">
                <a:latin typeface="+mn-lt"/>
              </a:rPr>
              <a:t>Pregled</a:t>
            </a:r>
            <a:r>
              <a:rPr lang="en-US" sz="4000" dirty="0">
                <a:latin typeface="+mn-lt"/>
              </a:rPr>
              <a:t> </a:t>
            </a:r>
            <a:r>
              <a:rPr lang="en-US" sz="4000" dirty="0" err="1">
                <a:latin typeface="+mn-lt"/>
              </a:rPr>
              <a:t>opštih</a:t>
            </a:r>
            <a:r>
              <a:rPr lang="en-US" sz="4000" dirty="0">
                <a:latin typeface="+mn-lt"/>
              </a:rPr>
              <a:t> </a:t>
            </a:r>
            <a:r>
              <a:rPr lang="en-US" sz="4000" dirty="0" err="1">
                <a:latin typeface="+mn-lt"/>
              </a:rPr>
              <a:t>podataka</a:t>
            </a:r>
            <a:r>
              <a:rPr lang="en-US" sz="4000" dirty="0">
                <a:latin typeface="+mn-lt"/>
              </a:rPr>
              <a:t> o </a:t>
            </a:r>
            <a:r>
              <a:rPr lang="en-US" sz="4000" dirty="0" err="1">
                <a:latin typeface="+mn-lt"/>
              </a:rPr>
              <a:t>maturantima</a:t>
            </a:r>
            <a:endParaRPr lang="en-US" sz="4000" dirty="0">
              <a:latin typeface="+mn-lt"/>
            </a:endParaRPr>
          </a:p>
        </p:txBody>
      </p:sp>
      <p:pic>
        <p:nvPicPr>
          <p:cNvPr id="7" name="Picture 6" descr="A black background with a black square&#10;&#10;AI-generated content may be incorrect.">
            <a:extLst>
              <a:ext uri="{FF2B5EF4-FFF2-40B4-BE49-F238E27FC236}">
                <a16:creationId xmlns:a16="http://schemas.microsoft.com/office/drawing/2014/main" id="{5F9364C4-B398-3AAF-31B1-0E06BA0870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32" y="0"/>
            <a:ext cx="12181172" cy="6858000"/>
          </a:xfrm>
          <a:prstGeom prst="rect">
            <a:avLst/>
          </a:prstGeom>
        </p:spPr>
      </p:pic>
    </p:spTree>
    <p:extLst>
      <p:ext uri="{BB962C8B-B14F-4D97-AF65-F5344CB8AC3E}">
        <p14:creationId xmlns:p14="http://schemas.microsoft.com/office/powerpoint/2010/main" val="2893141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B02F5-FA48-EDD4-5B20-1FB42965C141}"/>
            </a:ext>
          </a:extLst>
        </p:cNvPr>
        <p:cNvGrpSpPr/>
        <p:nvPr/>
      </p:nvGrpSpPr>
      <p:grpSpPr>
        <a:xfrm>
          <a:off x="0" y="0"/>
          <a:ext cx="0" cy="0"/>
          <a:chOff x="0" y="0"/>
          <a:chExt cx="0" cy="0"/>
        </a:xfrm>
      </p:grpSpPr>
      <p:pic>
        <p:nvPicPr>
          <p:cNvPr id="5" name="Picture 4" descr="A black background with a black square&#10;&#10;AI-generated content may be incorrect.">
            <a:extLst>
              <a:ext uri="{FF2B5EF4-FFF2-40B4-BE49-F238E27FC236}">
                <a16:creationId xmlns:a16="http://schemas.microsoft.com/office/drawing/2014/main" id="{B4E37A53-8EFA-27EB-D3F1-7C84989E8B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5125"/>
            <a:ext cx="12181172" cy="6858000"/>
          </a:xfrm>
          <a:prstGeom prst="rect">
            <a:avLst/>
          </a:prstGeom>
        </p:spPr>
      </p:pic>
      <p:sp>
        <p:nvSpPr>
          <p:cNvPr id="4" name="Content Placeholder 2">
            <a:extLst>
              <a:ext uri="{FF2B5EF4-FFF2-40B4-BE49-F238E27FC236}">
                <a16:creationId xmlns:a16="http://schemas.microsoft.com/office/drawing/2014/main" id="{5535C8BA-7364-59E0-E41B-2678B5F7823D}"/>
              </a:ext>
            </a:extLst>
          </p:cNvPr>
          <p:cNvSpPr>
            <a:spLocks noGrp="1"/>
          </p:cNvSpPr>
          <p:nvPr>
            <p:ph idx="1"/>
          </p:nvPr>
        </p:nvSpPr>
        <p:spPr>
          <a:xfrm>
            <a:off x="838200" y="1825625"/>
            <a:ext cx="10515600" cy="4351338"/>
          </a:xfrm>
        </p:spPr>
        <p:txBody>
          <a:bodyPr>
            <a:normAutofit/>
          </a:bodyPr>
          <a:lstStyle/>
          <a:p>
            <a:pPr marL="0" indent="0">
              <a:buNone/>
            </a:pPr>
            <a:endParaRPr lang="en-US" sz="2400" dirty="0"/>
          </a:p>
        </p:txBody>
      </p:sp>
      <p:pic>
        <p:nvPicPr>
          <p:cNvPr id="8" name="Picture 7">
            <a:extLst>
              <a:ext uri="{FF2B5EF4-FFF2-40B4-BE49-F238E27FC236}">
                <a16:creationId xmlns:a16="http://schemas.microsoft.com/office/drawing/2014/main" id="{1B50C92E-F420-92A0-422E-ED0AB77068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7391" y="2055813"/>
            <a:ext cx="3851902" cy="3816000"/>
          </a:xfrm>
          <a:prstGeom prst="rect">
            <a:avLst/>
          </a:prstGeom>
        </p:spPr>
      </p:pic>
      <p:sp>
        <p:nvSpPr>
          <p:cNvPr id="6" name="Title 5">
            <a:extLst>
              <a:ext uri="{FF2B5EF4-FFF2-40B4-BE49-F238E27FC236}">
                <a16:creationId xmlns:a16="http://schemas.microsoft.com/office/drawing/2014/main" id="{1054B144-525F-1A76-FDAF-DEFE4B6936E1}"/>
              </a:ext>
            </a:extLst>
          </p:cNvPr>
          <p:cNvSpPr>
            <a:spLocks noGrp="1"/>
          </p:cNvSpPr>
          <p:nvPr>
            <p:ph type="title"/>
          </p:nvPr>
        </p:nvSpPr>
        <p:spPr/>
        <p:txBody>
          <a:bodyPr>
            <a:normAutofit fontScale="90000"/>
          </a:bodyPr>
          <a:lstStyle/>
          <a:p>
            <a:br>
              <a:rPr lang="pl-PL" dirty="0">
                <a:latin typeface="+mn-lt"/>
              </a:rPr>
            </a:br>
            <a:r>
              <a:rPr lang="pl-PL" dirty="0">
                <a:latin typeface="+mn-lt"/>
              </a:rPr>
              <a:t>Podjela maturanata u Crnoj Gori prema polu, </a:t>
            </a:r>
            <a:br>
              <a:rPr lang="pl-PL" dirty="0">
                <a:latin typeface="+mn-lt"/>
              </a:rPr>
            </a:br>
            <a:r>
              <a:rPr lang="pl-PL" dirty="0">
                <a:latin typeface="+mn-lt"/>
              </a:rPr>
              <a:t>u školskoj 2023/24.</a:t>
            </a:r>
            <a:br>
              <a:rPr lang="pl-PL" dirty="0"/>
            </a:br>
            <a:endParaRPr lang="en-US" dirty="0"/>
          </a:p>
        </p:txBody>
      </p:sp>
    </p:spTree>
    <p:extLst>
      <p:ext uri="{BB962C8B-B14F-4D97-AF65-F5344CB8AC3E}">
        <p14:creationId xmlns:p14="http://schemas.microsoft.com/office/powerpoint/2010/main" val="133725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1F094-F114-8E3A-5EB2-9B25FCCAC01F}"/>
            </a:ext>
          </a:extLst>
        </p:cNvPr>
        <p:cNvGrpSpPr/>
        <p:nvPr/>
      </p:nvGrpSpPr>
      <p:grpSpPr>
        <a:xfrm>
          <a:off x="0" y="0"/>
          <a:ext cx="0" cy="0"/>
          <a:chOff x="0" y="0"/>
          <a:chExt cx="0" cy="0"/>
        </a:xfrm>
      </p:grpSpPr>
      <p:pic>
        <p:nvPicPr>
          <p:cNvPr id="5" name="Picture 4" descr="A black background with a black square&#10;&#10;AI-generated content may be incorrect.">
            <a:extLst>
              <a:ext uri="{FF2B5EF4-FFF2-40B4-BE49-F238E27FC236}">
                <a16:creationId xmlns:a16="http://schemas.microsoft.com/office/drawing/2014/main" id="{9E7F58D5-13A0-DA67-85F5-1A490F83C6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3" name="Title 1">
            <a:extLst>
              <a:ext uri="{FF2B5EF4-FFF2-40B4-BE49-F238E27FC236}">
                <a16:creationId xmlns:a16="http://schemas.microsoft.com/office/drawing/2014/main" id="{A36E98A4-8883-59D1-9813-68C8B5FC96F8}"/>
              </a:ext>
            </a:extLst>
          </p:cNvPr>
          <p:cNvSpPr>
            <a:spLocks noGrp="1"/>
          </p:cNvSpPr>
          <p:nvPr>
            <p:ph type="title"/>
          </p:nvPr>
        </p:nvSpPr>
        <p:spPr>
          <a:xfrm>
            <a:off x="838200" y="365125"/>
            <a:ext cx="10515600" cy="1325563"/>
          </a:xfrm>
        </p:spPr>
        <p:txBody>
          <a:bodyPr>
            <a:normAutofit/>
          </a:bodyPr>
          <a:lstStyle/>
          <a:p>
            <a:r>
              <a:rPr lang="sr-Latn-ME" sz="4000" dirty="0">
                <a:latin typeface="+mn-lt"/>
              </a:rPr>
              <a:t>Udio maturanta prema r</a:t>
            </a:r>
            <a:r>
              <a:rPr lang="en-US" sz="4000" dirty="0" err="1">
                <a:latin typeface="+mn-lt"/>
              </a:rPr>
              <a:t>egi</a:t>
            </a:r>
            <a:r>
              <a:rPr lang="sr-Latn-ME" sz="4000" dirty="0">
                <a:latin typeface="+mn-lt"/>
              </a:rPr>
              <a:t>onu</a:t>
            </a:r>
            <a:r>
              <a:rPr lang="en-US" sz="4000" dirty="0">
                <a:latin typeface="+mn-lt"/>
              </a:rPr>
              <a:t> i </a:t>
            </a:r>
            <a:r>
              <a:rPr lang="en-US" sz="4000" dirty="0" err="1">
                <a:latin typeface="+mn-lt"/>
              </a:rPr>
              <a:t>vrst</a:t>
            </a:r>
            <a:r>
              <a:rPr lang="sr-Latn-ME" sz="4000" dirty="0">
                <a:latin typeface="+mn-lt"/>
              </a:rPr>
              <a:t>i</a:t>
            </a:r>
            <a:r>
              <a:rPr lang="en-US" sz="4000" dirty="0">
                <a:latin typeface="+mn-lt"/>
              </a:rPr>
              <a:t> </a:t>
            </a:r>
            <a:r>
              <a:rPr lang="en-US" sz="4000" dirty="0" err="1">
                <a:latin typeface="+mn-lt"/>
              </a:rPr>
              <a:t>škole</a:t>
            </a:r>
            <a:endParaRPr lang="en-US" sz="4000" dirty="0">
              <a:latin typeface="+mn-lt"/>
            </a:endParaRPr>
          </a:p>
        </p:txBody>
      </p:sp>
      <p:pic>
        <p:nvPicPr>
          <p:cNvPr id="4" name="Picture 3">
            <a:extLst>
              <a:ext uri="{FF2B5EF4-FFF2-40B4-BE49-F238E27FC236}">
                <a16:creationId xmlns:a16="http://schemas.microsoft.com/office/drawing/2014/main" id="{D3541867-9AB2-80FC-29A0-98F71D0F52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134" y="1851043"/>
            <a:ext cx="4204457" cy="3976794"/>
          </a:xfrm>
          <a:prstGeom prst="rect">
            <a:avLst/>
          </a:prstGeom>
        </p:spPr>
      </p:pic>
      <p:pic>
        <p:nvPicPr>
          <p:cNvPr id="8" name="Picture 7">
            <a:extLst>
              <a:ext uri="{FF2B5EF4-FFF2-40B4-BE49-F238E27FC236}">
                <a16:creationId xmlns:a16="http://schemas.microsoft.com/office/drawing/2014/main" id="{15CF1212-761E-E4C7-B92B-8533EEC696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6466" y="1719540"/>
            <a:ext cx="3929174" cy="3994728"/>
          </a:xfrm>
          <a:prstGeom prst="rect">
            <a:avLst/>
          </a:prstGeom>
        </p:spPr>
      </p:pic>
    </p:spTree>
    <p:extLst>
      <p:ext uri="{BB962C8B-B14F-4D97-AF65-F5344CB8AC3E}">
        <p14:creationId xmlns:p14="http://schemas.microsoft.com/office/powerpoint/2010/main" val="623326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76237-51AF-E671-B409-CAB5E3481232}"/>
            </a:ext>
          </a:extLst>
        </p:cNvPr>
        <p:cNvGrpSpPr/>
        <p:nvPr/>
      </p:nvGrpSpPr>
      <p:grpSpPr>
        <a:xfrm>
          <a:off x="0" y="0"/>
          <a:ext cx="0" cy="0"/>
          <a:chOff x="0" y="0"/>
          <a:chExt cx="0" cy="0"/>
        </a:xfrm>
      </p:grpSpPr>
      <p:pic>
        <p:nvPicPr>
          <p:cNvPr id="5" name="Picture 4" descr="A black background with a black square&#10;&#10;AI-generated content may be incorrect.">
            <a:extLst>
              <a:ext uri="{FF2B5EF4-FFF2-40B4-BE49-F238E27FC236}">
                <a16:creationId xmlns:a16="http://schemas.microsoft.com/office/drawing/2014/main" id="{D6D9EFF0-A854-C899-A1E4-D7A6F7248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3" name="Title 1">
            <a:extLst>
              <a:ext uri="{FF2B5EF4-FFF2-40B4-BE49-F238E27FC236}">
                <a16:creationId xmlns:a16="http://schemas.microsoft.com/office/drawing/2014/main" id="{B8D4FB51-3EB4-EC0A-890C-B8F10AFAEFAC}"/>
              </a:ext>
            </a:extLst>
          </p:cNvPr>
          <p:cNvSpPr>
            <a:spLocks noGrp="1"/>
          </p:cNvSpPr>
          <p:nvPr>
            <p:ph type="title"/>
          </p:nvPr>
        </p:nvSpPr>
        <p:spPr>
          <a:xfrm>
            <a:off x="838200" y="365125"/>
            <a:ext cx="10515600" cy="1325563"/>
          </a:xfrm>
        </p:spPr>
        <p:txBody>
          <a:bodyPr>
            <a:normAutofit/>
          </a:bodyPr>
          <a:lstStyle/>
          <a:p>
            <a:r>
              <a:rPr lang="nn-NO" sz="4000" dirty="0">
                <a:latin typeface="+mn-lt"/>
              </a:rPr>
              <a:t>Obrazovanje roditelja i prihodi domaćinstva</a:t>
            </a:r>
            <a:endParaRPr lang="en-US" sz="4000" dirty="0">
              <a:latin typeface="+mn-lt"/>
            </a:endParaRPr>
          </a:p>
        </p:txBody>
      </p:sp>
      <p:graphicFrame>
        <p:nvGraphicFramePr>
          <p:cNvPr id="6" name="Table 5">
            <a:extLst>
              <a:ext uri="{FF2B5EF4-FFF2-40B4-BE49-F238E27FC236}">
                <a16:creationId xmlns:a16="http://schemas.microsoft.com/office/drawing/2014/main" id="{CAC4C64F-4F97-F8EF-4A4F-BA28C2BCEDCC}"/>
              </a:ext>
            </a:extLst>
          </p:cNvPr>
          <p:cNvGraphicFramePr>
            <a:graphicFrameLocks noGrp="1"/>
          </p:cNvGraphicFramePr>
          <p:nvPr>
            <p:extLst>
              <p:ext uri="{D42A27DB-BD31-4B8C-83A1-F6EECF244321}">
                <p14:modId xmlns:p14="http://schemas.microsoft.com/office/powerpoint/2010/main" val="2066519862"/>
              </p:ext>
            </p:extLst>
          </p:nvPr>
        </p:nvGraphicFramePr>
        <p:xfrm>
          <a:off x="838200" y="1690688"/>
          <a:ext cx="5257800" cy="1583055"/>
        </p:xfrm>
        <a:graphic>
          <a:graphicData uri="http://schemas.openxmlformats.org/drawingml/2006/table">
            <a:tbl>
              <a:tblPr firstRow="1" bandRow="1">
                <a:tableStyleId>{93296810-A885-4BE3-A3E7-6D5BEEA58F35}</a:tableStyleId>
              </a:tblPr>
              <a:tblGrid>
                <a:gridCol w="3596640">
                  <a:extLst>
                    <a:ext uri="{9D8B030D-6E8A-4147-A177-3AD203B41FA5}">
                      <a16:colId xmlns:a16="http://schemas.microsoft.com/office/drawing/2014/main" val="1716190385"/>
                    </a:ext>
                  </a:extLst>
                </a:gridCol>
                <a:gridCol w="1661160">
                  <a:extLst>
                    <a:ext uri="{9D8B030D-6E8A-4147-A177-3AD203B41FA5}">
                      <a16:colId xmlns:a16="http://schemas.microsoft.com/office/drawing/2014/main" val="1248887126"/>
                    </a:ext>
                  </a:extLst>
                </a:gridCol>
              </a:tblGrid>
              <a:tr h="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2400" dirty="0">
                          <a:latin typeface="+mn-lt"/>
                        </a:rPr>
                        <a:t>Obrazovanje roditelja</a:t>
                      </a:r>
                      <a:r>
                        <a:rPr lang="sr-Latn-ME" sz="2400" dirty="0">
                          <a:latin typeface="+mn-lt"/>
                        </a:rPr>
                        <a:t> </a:t>
                      </a:r>
                      <a:r>
                        <a:rPr lang="sr-Latn-ME" sz="2400" dirty="0"/>
                        <a:t>u 2024.godini</a:t>
                      </a:r>
                      <a:endParaRPr lang="de-AT" sz="2400" dirty="0">
                        <a:latin typeface="+mn-lt"/>
                      </a:endParaRPr>
                    </a:p>
                  </a:txBody>
                  <a:tcPr/>
                </a:tc>
                <a:tc hMerge="1">
                  <a:txBody>
                    <a:bodyPr/>
                    <a:lstStyle/>
                    <a:p>
                      <a:endParaRPr lang="de-AT" sz="2400" dirty="0">
                        <a:latin typeface="+mn-lt"/>
                      </a:endParaRPr>
                    </a:p>
                  </a:txBody>
                  <a:tcPr/>
                </a:tc>
                <a:extLst>
                  <a:ext uri="{0D108BD9-81ED-4DB2-BD59-A6C34878D82A}">
                    <a16:rowId xmlns:a16="http://schemas.microsoft.com/office/drawing/2014/main" val="401719273"/>
                  </a:ext>
                </a:extLst>
              </a:tr>
              <a:tr h="370840">
                <a:tc>
                  <a:txBody>
                    <a:bodyPr/>
                    <a:lstStyle/>
                    <a:p>
                      <a:pPr algn="l" fontAlgn="t"/>
                      <a:r>
                        <a:rPr lang="de-AT" sz="2400" b="0" i="0" u="none" strike="noStrike">
                          <a:solidFill>
                            <a:srgbClr val="000000"/>
                          </a:solidFill>
                          <a:effectLst/>
                          <a:latin typeface="+mn-lt"/>
                        </a:rPr>
                        <a:t>nijedan roditelj  nema VO</a:t>
                      </a:r>
                    </a:p>
                  </a:txBody>
                  <a:tcPr marL="9525" marR="9525" marT="9525" marB="0"/>
                </a:tc>
                <a:tc>
                  <a:txBody>
                    <a:bodyPr/>
                    <a:lstStyle/>
                    <a:p>
                      <a:pPr algn="r" fontAlgn="b"/>
                      <a:r>
                        <a:rPr lang="de-AT" sz="2400" b="0" i="0" u="none" strike="noStrike">
                          <a:solidFill>
                            <a:srgbClr val="000000"/>
                          </a:solidFill>
                          <a:effectLst/>
                          <a:latin typeface="+mn-lt"/>
                        </a:rPr>
                        <a:t>42%</a:t>
                      </a:r>
                    </a:p>
                  </a:txBody>
                  <a:tcPr marL="9525" marR="9525" marT="9525" marB="0" anchor="b"/>
                </a:tc>
                <a:extLst>
                  <a:ext uri="{0D108BD9-81ED-4DB2-BD59-A6C34878D82A}">
                    <a16:rowId xmlns:a16="http://schemas.microsoft.com/office/drawing/2014/main" val="837537676"/>
                  </a:ext>
                </a:extLst>
              </a:tr>
              <a:tr h="370840">
                <a:tc>
                  <a:txBody>
                    <a:bodyPr/>
                    <a:lstStyle/>
                    <a:p>
                      <a:pPr algn="l" fontAlgn="t"/>
                      <a:r>
                        <a:rPr lang="de-AT" sz="2400" b="0" i="0" u="none" strike="noStrike">
                          <a:solidFill>
                            <a:srgbClr val="000000"/>
                          </a:solidFill>
                          <a:effectLst/>
                          <a:latin typeface="+mn-lt"/>
                        </a:rPr>
                        <a:t>jedan roditelj ima VO</a:t>
                      </a:r>
                    </a:p>
                  </a:txBody>
                  <a:tcPr marL="9525" marR="9525" marT="9525" marB="0"/>
                </a:tc>
                <a:tc>
                  <a:txBody>
                    <a:bodyPr/>
                    <a:lstStyle/>
                    <a:p>
                      <a:pPr algn="r" fontAlgn="b"/>
                      <a:r>
                        <a:rPr lang="de-AT" sz="2400" b="0" i="0" u="none" strike="noStrike">
                          <a:solidFill>
                            <a:srgbClr val="000000"/>
                          </a:solidFill>
                          <a:effectLst/>
                          <a:latin typeface="+mn-lt"/>
                        </a:rPr>
                        <a:t>30%</a:t>
                      </a:r>
                    </a:p>
                  </a:txBody>
                  <a:tcPr marL="9525" marR="9525" marT="9525" marB="0" anchor="b"/>
                </a:tc>
                <a:extLst>
                  <a:ext uri="{0D108BD9-81ED-4DB2-BD59-A6C34878D82A}">
                    <a16:rowId xmlns:a16="http://schemas.microsoft.com/office/drawing/2014/main" val="3687970135"/>
                  </a:ext>
                </a:extLst>
              </a:tr>
              <a:tr h="370840">
                <a:tc>
                  <a:txBody>
                    <a:bodyPr/>
                    <a:lstStyle/>
                    <a:p>
                      <a:pPr algn="l" fontAlgn="t"/>
                      <a:r>
                        <a:rPr lang="de-AT" sz="2400" b="0" i="0" u="none" strike="noStrike">
                          <a:solidFill>
                            <a:srgbClr val="000000"/>
                          </a:solidFill>
                          <a:effectLst/>
                          <a:latin typeface="+mn-lt"/>
                        </a:rPr>
                        <a:t>oba roditelja imaju VO</a:t>
                      </a:r>
                    </a:p>
                  </a:txBody>
                  <a:tcPr marL="9525" marR="9525" marT="9525" marB="0"/>
                </a:tc>
                <a:tc>
                  <a:txBody>
                    <a:bodyPr/>
                    <a:lstStyle/>
                    <a:p>
                      <a:pPr algn="r" fontAlgn="b"/>
                      <a:r>
                        <a:rPr lang="de-AT" sz="2400" b="0" i="0" u="none" strike="noStrike" dirty="0">
                          <a:solidFill>
                            <a:srgbClr val="000000"/>
                          </a:solidFill>
                          <a:effectLst/>
                          <a:latin typeface="+mn-lt"/>
                        </a:rPr>
                        <a:t>28%</a:t>
                      </a:r>
                    </a:p>
                  </a:txBody>
                  <a:tcPr marL="9525" marR="9525" marT="9525" marB="0" anchor="b"/>
                </a:tc>
                <a:extLst>
                  <a:ext uri="{0D108BD9-81ED-4DB2-BD59-A6C34878D82A}">
                    <a16:rowId xmlns:a16="http://schemas.microsoft.com/office/drawing/2014/main" val="1229356642"/>
                  </a:ext>
                </a:extLst>
              </a:tr>
            </a:tbl>
          </a:graphicData>
        </a:graphic>
      </p:graphicFrame>
      <p:graphicFrame>
        <p:nvGraphicFramePr>
          <p:cNvPr id="7" name="Table 6">
            <a:extLst>
              <a:ext uri="{FF2B5EF4-FFF2-40B4-BE49-F238E27FC236}">
                <a16:creationId xmlns:a16="http://schemas.microsoft.com/office/drawing/2014/main" id="{CB3C4DC2-CB0E-3E29-FD78-F67ABD2C9CF2}"/>
              </a:ext>
            </a:extLst>
          </p:cNvPr>
          <p:cNvGraphicFramePr>
            <a:graphicFrameLocks noGrp="1"/>
          </p:cNvGraphicFramePr>
          <p:nvPr>
            <p:extLst>
              <p:ext uri="{D42A27DB-BD31-4B8C-83A1-F6EECF244321}">
                <p14:modId xmlns:p14="http://schemas.microsoft.com/office/powerpoint/2010/main" val="1934459036"/>
              </p:ext>
            </p:extLst>
          </p:nvPr>
        </p:nvGraphicFramePr>
        <p:xfrm>
          <a:off x="838200" y="3482816"/>
          <a:ext cx="5257800" cy="1958340"/>
        </p:xfrm>
        <a:graphic>
          <a:graphicData uri="http://schemas.openxmlformats.org/drawingml/2006/table">
            <a:tbl>
              <a:tblPr firstRow="1" bandRow="1">
                <a:tableStyleId>{93296810-A885-4BE3-A3E7-6D5BEEA58F35}</a:tableStyleId>
              </a:tblPr>
              <a:tblGrid>
                <a:gridCol w="3596640">
                  <a:extLst>
                    <a:ext uri="{9D8B030D-6E8A-4147-A177-3AD203B41FA5}">
                      <a16:colId xmlns:a16="http://schemas.microsoft.com/office/drawing/2014/main" val="1716190385"/>
                    </a:ext>
                  </a:extLst>
                </a:gridCol>
                <a:gridCol w="1661160">
                  <a:extLst>
                    <a:ext uri="{9D8B030D-6E8A-4147-A177-3AD203B41FA5}">
                      <a16:colId xmlns:a16="http://schemas.microsoft.com/office/drawing/2014/main" val="1248887126"/>
                    </a:ext>
                  </a:extLst>
                </a:gridCol>
              </a:tblGrid>
              <a:tr h="370840">
                <a:tc gridSpan="2">
                  <a:txBody>
                    <a:bodyPr/>
                    <a:lstStyle/>
                    <a:p>
                      <a:r>
                        <a:rPr lang="de-AT" sz="2400" dirty="0"/>
                        <a:t>Prihod domaćinstva</a:t>
                      </a:r>
                      <a:r>
                        <a:rPr lang="sr-Latn-ME" sz="2400" dirty="0"/>
                        <a:t> u 2024.godini</a:t>
                      </a:r>
                      <a:endParaRPr lang="de-AT" sz="2400" dirty="0">
                        <a:latin typeface="+mn-lt"/>
                      </a:endParaRPr>
                    </a:p>
                  </a:txBody>
                  <a:tcPr/>
                </a:tc>
                <a:tc hMerge="1">
                  <a:txBody>
                    <a:bodyPr/>
                    <a:lstStyle/>
                    <a:p>
                      <a:endParaRPr lang="de-AT" sz="2400" dirty="0">
                        <a:latin typeface="+mn-lt"/>
                      </a:endParaRPr>
                    </a:p>
                  </a:txBody>
                  <a:tcPr/>
                </a:tc>
                <a:extLst>
                  <a:ext uri="{0D108BD9-81ED-4DB2-BD59-A6C34878D82A}">
                    <a16:rowId xmlns:a16="http://schemas.microsoft.com/office/drawing/2014/main" val="401719273"/>
                  </a:ext>
                </a:extLst>
              </a:tr>
              <a:tr h="370840">
                <a:tc>
                  <a:txBody>
                    <a:bodyPr/>
                    <a:lstStyle/>
                    <a:p>
                      <a:pPr algn="l" fontAlgn="b"/>
                      <a:r>
                        <a:rPr lang="sr-Latn-ME" sz="2400" b="0" i="0" u="none" strike="noStrike" dirty="0">
                          <a:solidFill>
                            <a:schemeClr val="accent6">
                              <a:lumMod val="40000"/>
                              <a:lumOff val="60000"/>
                            </a:schemeClr>
                          </a:solidFill>
                          <a:effectLst/>
                          <a:latin typeface="+mn-lt"/>
                        </a:rPr>
                        <a:t> </a:t>
                      </a:r>
                      <a:r>
                        <a:rPr lang="de-AT" sz="2400" b="0" i="0" u="none" strike="noStrike" dirty="0">
                          <a:solidFill>
                            <a:srgbClr val="000000"/>
                          </a:solidFill>
                          <a:effectLst/>
                          <a:latin typeface="+mn-lt"/>
                        </a:rPr>
                        <a:t>0 – 500€</a:t>
                      </a:r>
                    </a:p>
                  </a:txBody>
                  <a:tcPr marL="9525" marR="9525" marT="9525" marB="0" anchor="b"/>
                </a:tc>
                <a:tc>
                  <a:txBody>
                    <a:bodyPr/>
                    <a:lstStyle/>
                    <a:p>
                      <a:pPr algn="r" fontAlgn="b"/>
                      <a:r>
                        <a:rPr lang="de-AT" sz="2400" b="0" i="0" u="none" strike="noStrike">
                          <a:solidFill>
                            <a:srgbClr val="000000"/>
                          </a:solidFill>
                          <a:effectLst/>
                          <a:latin typeface="+mn-lt"/>
                        </a:rPr>
                        <a:t>14%</a:t>
                      </a:r>
                    </a:p>
                  </a:txBody>
                  <a:tcPr marL="9525" marR="9525" marT="9525" marB="0" anchor="b"/>
                </a:tc>
                <a:extLst>
                  <a:ext uri="{0D108BD9-81ED-4DB2-BD59-A6C34878D82A}">
                    <a16:rowId xmlns:a16="http://schemas.microsoft.com/office/drawing/2014/main" val="837537676"/>
                  </a:ext>
                </a:extLst>
              </a:tr>
              <a:tr h="370840">
                <a:tc>
                  <a:txBody>
                    <a:bodyPr/>
                    <a:lstStyle/>
                    <a:p>
                      <a:pPr algn="l" fontAlgn="b"/>
                      <a:r>
                        <a:rPr lang="sr-Latn-ME" sz="2400" b="0" i="0" u="none" strike="noStrike" dirty="0">
                          <a:solidFill>
                            <a:schemeClr val="accent6">
                              <a:lumMod val="20000"/>
                              <a:lumOff val="80000"/>
                            </a:schemeClr>
                          </a:solidFill>
                          <a:effectLst/>
                          <a:latin typeface="+mn-lt"/>
                        </a:rPr>
                        <a:t> </a:t>
                      </a:r>
                      <a:r>
                        <a:rPr lang="de-AT" sz="2400" b="0" i="0" u="none" strike="noStrike" dirty="0">
                          <a:solidFill>
                            <a:srgbClr val="000000"/>
                          </a:solidFill>
                          <a:effectLst/>
                          <a:latin typeface="+mn-lt"/>
                        </a:rPr>
                        <a:t>500 – 1.500€</a:t>
                      </a:r>
                    </a:p>
                  </a:txBody>
                  <a:tcPr marL="9525" marR="9525" marT="9525" marB="0" anchor="b"/>
                </a:tc>
                <a:tc>
                  <a:txBody>
                    <a:bodyPr/>
                    <a:lstStyle/>
                    <a:p>
                      <a:pPr algn="r" fontAlgn="b"/>
                      <a:r>
                        <a:rPr lang="de-AT" sz="2400" b="0" i="0" u="none" strike="noStrike">
                          <a:solidFill>
                            <a:srgbClr val="000000"/>
                          </a:solidFill>
                          <a:effectLst/>
                          <a:latin typeface="+mn-lt"/>
                        </a:rPr>
                        <a:t>52%</a:t>
                      </a:r>
                    </a:p>
                  </a:txBody>
                  <a:tcPr marL="9525" marR="9525" marT="9525" marB="0" anchor="b"/>
                </a:tc>
                <a:extLst>
                  <a:ext uri="{0D108BD9-81ED-4DB2-BD59-A6C34878D82A}">
                    <a16:rowId xmlns:a16="http://schemas.microsoft.com/office/drawing/2014/main" val="3687970135"/>
                  </a:ext>
                </a:extLst>
              </a:tr>
              <a:tr h="370840">
                <a:tc>
                  <a:txBody>
                    <a:bodyPr/>
                    <a:lstStyle/>
                    <a:p>
                      <a:pPr algn="l" fontAlgn="b"/>
                      <a:r>
                        <a:rPr lang="sr-Latn-ME" sz="2400" b="0" i="0" u="none" strike="noStrike" dirty="0">
                          <a:solidFill>
                            <a:srgbClr val="000000"/>
                          </a:solidFill>
                          <a:effectLst/>
                          <a:latin typeface="+mn-lt"/>
                        </a:rPr>
                        <a:t> </a:t>
                      </a:r>
                      <a:r>
                        <a:rPr lang="de-AT" sz="2400" b="0" i="0" u="none" strike="noStrike" dirty="0">
                          <a:solidFill>
                            <a:srgbClr val="000000"/>
                          </a:solidFill>
                          <a:effectLst/>
                          <a:latin typeface="+mn-lt"/>
                        </a:rPr>
                        <a:t>1.500 – 3.000€</a:t>
                      </a:r>
                    </a:p>
                  </a:txBody>
                  <a:tcPr marL="9525" marR="9525" marT="9525" marB="0" anchor="b"/>
                </a:tc>
                <a:tc>
                  <a:txBody>
                    <a:bodyPr/>
                    <a:lstStyle/>
                    <a:p>
                      <a:pPr algn="r" fontAlgn="b"/>
                      <a:r>
                        <a:rPr lang="de-AT" sz="2400" b="0" i="0" u="none" strike="noStrike">
                          <a:solidFill>
                            <a:srgbClr val="000000"/>
                          </a:solidFill>
                          <a:effectLst/>
                          <a:latin typeface="+mn-lt"/>
                        </a:rPr>
                        <a:t>21%</a:t>
                      </a:r>
                    </a:p>
                  </a:txBody>
                  <a:tcPr marL="9525" marR="9525" marT="9525" marB="0" anchor="b"/>
                </a:tc>
                <a:extLst>
                  <a:ext uri="{0D108BD9-81ED-4DB2-BD59-A6C34878D82A}">
                    <a16:rowId xmlns:a16="http://schemas.microsoft.com/office/drawing/2014/main" val="1229356642"/>
                  </a:ext>
                </a:extLst>
              </a:tr>
              <a:tr h="370840">
                <a:tc>
                  <a:txBody>
                    <a:bodyPr/>
                    <a:lstStyle/>
                    <a:p>
                      <a:pPr algn="l" fontAlgn="b"/>
                      <a:r>
                        <a:rPr lang="sr-Latn-ME" sz="2400" b="0" i="0" u="none" strike="noStrike" dirty="0">
                          <a:solidFill>
                            <a:srgbClr val="000000"/>
                          </a:solidFill>
                          <a:effectLst/>
                          <a:latin typeface="+mn-lt"/>
                        </a:rPr>
                        <a:t> </a:t>
                      </a:r>
                      <a:r>
                        <a:rPr lang="de-AT" sz="2400" b="0" i="0" u="none" strike="noStrike" dirty="0">
                          <a:solidFill>
                            <a:srgbClr val="000000"/>
                          </a:solidFill>
                          <a:effectLst/>
                          <a:latin typeface="+mn-lt"/>
                        </a:rPr>
                        <a:t>&gt; 3.000€</a:t>
                      </a:r>
                    </a:p>
                  </a:txBody>
                  <a:tcPr marL="9525" marR="9525" marT="9525" marB="0" anchor="b"/>
                </a:tc>
                <a:tc>
                  <a:txBody>
                    <a:bodyPr/>
                    <a:lstStyle/>
                    <a:p>
                      <a:pPr algn="r" fontAlgn="b"/>
                      <a:r>
                        <a:rPr lang="de-AT" sz="2400" b="0" i="0" u="none" strike="noStrike" dirty="0">
                          <a:solidFill>
                            <a:srgbClr val="000000"/>
                          </a:solidFill>
                          <a:effectLst/>
                          <a:latin typeface="+mn-lt"/>
                        </a:rPr>
                        <a:t>13%</a:t>
                      </a:r>
                    </a:p>
                  </a:txBody>
                  <a:tcPr marL="9525" marR="9525" marT="9525" marB="0" anchor="b"/>
                </a:tc>
                <a:extLst>
                  <a:ext uri="{0D108BD9-81ED-4DB2-BD59-A6C34878D82A}">
                    <a16:rowId xmlns:a16="http://schemas.microsoft.com/office/drawing/2014/main" val="4264545453"/>
                  </a:ext>
                </a:extLst>
              </a:tr>
            </a:tbl>
          </a:graphicData>
        </a:graphic>
      </p:graphicFrame>
    </p:spTree>
    <p:extLst>
      <p:ext uri="{BB962C8B-B14F-4D97-AF65-F5344CB8AC3E}">
        <p14:creationId xmlns:p14="http://schemas.microsoft.com/office/powerpoint/2010/main" val="2749199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CCDDC-224D-7E79-801B-14F683B21F8E}"/>
            </a:ext>
          </a:extLst>
        </p:cNvPr>
        <p:cNvGrpSpPr/>
        <p:nvPr/>
      </p:nvGrpSpPr>
      <p:grpSpPr>
        <a:xfrm>
          <a:off x="0" y="0"/>
          <a:ext cx="0" cy="0"/>
          <a:chOff x="0" y="0"/>
          <a:chExt cx="0" cy="0"/>
        </a:xfrm>
      </p:grpSpPr>
      <p:pic>
        <p:nvPicPr>
          <p:cNvPr id="2" name="Content Placeholder 4" descr="A green square with white dots&#10;&#10;AI-generated content may be incorrect.">
            <a:extLst>
              <a:ext uri="{FF2B5EF4-FFF2-40B4-BE49-F238E27FC236}">
                <a16:creationId xmlns:a16="http://schemas.microsoft.com/office/drawing/2014/main" id="{1B215033-2820-D775-E2C0-3ED06B1DB7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481"/>
            <a:ext cx="12329160" cy="6941318"/>
          </a:xfrm>
          <a:prstGeom prst="rect">
            <a:avLst/>
          </a:prstGeom>
        </p:spPr>
      </p:pic>
      <p:pic>
        <p:nvPicPr>
          <p:cNvPr id="4" name="Picture 3" descr="A black background with a black square&#10;&#10;AI-generated content may be incorrect.">
            <a:extLst>
              <a:ext uri="{FF2B5EF4-FFF2-40B4-BE49-F238E27FC236}">
                <a16:creationId xmlns:a16="http://schemas.microsoft.com/office/drawing/2014/main" id="{70A419B7-FC60-64E3-B24D-1413FEEA10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988" y="106799"/>
            <a:ext cx="12181172" cy="6858000"/>
          </a:xfrm>
          <a:prstGeom prst="rect">
            <a:avLst/>
          </a:prstGeom>
        </p:spPr>
      </p:pic>
      <p:sp>
        <p:nvSpPr>
          <p:cNvPr id="3" name="Text Placeholder 2">
            <a:extLst>
              <a:ext uri="{FF2B5EF4-FFF2-40B4-BE49-F238E27FC236}">
                <a16:creationId xmlns:a16="http://schemas.microsoft.com/office/drawing/2014/main" id="{A97906F3-8299-D66C-D45A-937B05BD693D}"/>
              </a:ext>
            </a:extLst>
          </p:cNvPr>
          <p:cNvSpPr>
            <a:spLocks noGrp="1"/>
          </p:cNvSpPr>
          <p:nvPr>
            <p:ph type="body" idx="1"/>
          </p:nvPr>
        </p:nvSpPr>
        <p:spPr/>
        <p:txBody>
          <a:bodyPr/>
          <a:lstStyle/>
          <a:p>
            <a:endParaRPr lang="de-AT"/>
          </a:p>
        </p:txBody>
      </p:sp>
      <p:sp>
        <p:nvSpPr>
          <p:cNvPr id="5" name="Title 1">
            <a:extLst>
              <a:ext uri="{FF2B5EF4-FFF2-40B4-BE49-F238E27FC236}">
                <a16:creationId xmlns:a16="http://schemas.microsoft.com/office/drawing/2014/main" id="{0EE43F88-4BFE-1006-AA5C-7346CA4BEA75}"/>
              </a:ext>
            </a:extLst>
          </p:cNvPr>
          <p:cNvSpPr txBox="1">
            <a:spLocks/>
          </p:cNvSpPr>
          <p:nvPr/>
        </p:nvSpPr>
        <p:spPr>
          <a:xfrm>
            <a:off x="758301" y="2658646"/>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r-Latn-ME" sz="4000" dirty="0">
                <a:latin typeface="+mn-lt"/>
              </a:rPr>
              <a:t>Analiza kvantitativnih i kvalitativnih rezultata Upitnika</a:t>
            </a:r>
            <a:endParaRPr lang="en-US" sz="4000" dirty="0">
              <a:latin typeface="+mn-lt"/>
            </a:endParaRPr>
          </a:p>
        </p:txBody>
      </p:sp>
    </p:spTree>
    <p:extLst>
      <p:ext uri="{BB962C8B-B14F-4D97-AF65-F5344CB8AC3E}">
        <p14:creationId xmlns:p14="http://schemas.microsoft.com/office/powerpoint/2010/main" val="3986808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8FD2E-F32A-F4AA-FC6E-2C948A987FF0}"/>
            </a:ext>
          </a:extLst>
        </p:cNvPr>
        <p:cNvGrpSpPr/>
        <p:nvPr/>
      </p:nvGrpSpPr>
      <p:grpSpPr>
        <a:xfrm>
          <a:off x="0" y="0"/>
          <a:ext cx="0" cy="0"/>
          <a:chOff x="0" y="0"/>
          <a:chExt cx="0" cy="0"/>
        </a:xfrm>
      </p:grpSpPr>
      <p:pic>
        <p:nvPicPr>
          <p:cNvPr id="5" name="Picture 4" descr="A black background with a black square&#10;&#10;AI-generated content may be incorrect.">
            <a:extLst>
              <a:ext uri="{FF2B5EF4-FFF2-40B4-BE49-F238E27FC236}">
                <a16:creationId xmlns:a16="http://schemas.microsoft.com/office/drawing/2014/main" id="{1BF29437-F0B8-85CB-F2B6-5D31DBD6B0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3" name="Title 1">
            <a:extLst>
              <a:ext uri="{FF2B5EF4-FFF2-40B4-BE49-F238E27FC236}">
                <a16:creationId xmlns:a16="http://schemas.microsoft.com/office/drawing/2014/main" id="{F733289B-B9A0-731A-9E12-D3D7909C2360}"/>
              </a:ext>
            </a:extLst>
          </p:cNvPr>
          <p:cNvSpPr>
            <a:spLocks noGrp="1"/>
          </p:cNvSpPr>
          <p:nvPr>
            <p:ph type="title"/>
          </p:nvPr>
        </p:nvSpPr>
        <p:spPr>
          <a:xfrm>
            <a:off x="838200" y="365125"/>
            <a:ext cx="10515600" cy="1325563"/>
          </a:xfrm>
        </p:spPr>
        <p:txBody>
          <a:bodyPr>
            <a:normAutofit/>
          </a:bodyPr>
          <a:lstStyle/>
          <a:p>
            <a:r>
              <a:rPr lang="en-US" sz="4000" dirty="0" err="1">
                <a:latin typeface="+mn-lt"/>
              </a:rPr>
              <a:t>Distribucija</a:t>
            </a:r>
            <a:r>
              <a:rPr lang="en-US" sz="4000" dirty="0">
                <a:latin typeface="+mn-lt"/>
              </a:rPr>
              <a:t> </a:t>
            </a:r>
            <a:r>
              <a:rPr lang="en-US" sz="4000" dirty="0" err="1">
                <a:latin typeface="+mn-lt"/>
              </a:rPr>
              <a:t>uspjeha</a:t>
            </a:r>
            <a:r>
              <a:rPr lang="en-US" sz="4000" dirty="0">
                <a:latin typeface="+mn-lt"/>
              </a:rPr>
              <a:t> </a:t>
            </a:r>
            <a:r>
              <a:rPr lang="en-US" sz="4000" dirty="0" err="1">
                <a:latin typeface="+mn-lt"/>
              </a:rPr>
              <a:t>maturanata</a:t>
            </a:r>
            <a:r>
              <a:rPr lang="sr-Latn-ME" sz="4000" dirty="0">
                <a:latin typeface="+mn-lt"/>
              </a:rPr>
              <a:t> </a:t>
            </a:r>
            <a:r>
              <a:rPr lang="en-US" sz="4000" dirty="0" err="1">
                <a:latin typeface="+mn-lt"/>
              </a:rPr>
              <a:t>prema</a:t>
            </a:r>
            <a:r>
              <a:rPr lang="en-US" sz="4000" dirty="0">
                <a:latin typeface="+mn-lt"/>
              </a:rPr>
              <a:t> </a:t>
            </a:r>
            <a:r>
              <a:rPr lang="en-US" sz="4000" dirty="0" err="1">
                <a:latin typeface="+mn-lt"/>
              </a:rPr>
              <a:t>polu</a:t>
            </a:r>
            <a:endParaRPr lang="en-US" sz="4000" dirty="0">
              <a:latin typeface="+mn-lt"/>
            </a:endParaRPr>
          </a:p>
        </p:txBody>
      </p:sp>
      <p:pic>
        <p:nvPicPr>
          <p:cNvPr id="4" name="Picture 3">
            <a:extLst>
              <a:ext uri="{FF2B5EF4-FFF2-40B4-BE49-F238E27FC236}">
                <a16:creationId xmlns:a16="http://schemas.microsoft.com/office/drawing/2014/main" id="{E7AAF6EB-7BA2-7284-3309-ED1F994756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6828" y="1690688"/>
            <a:ext cx="7332683" cy="4738264"/>
          </a:xfrm>
          <a:prstGeom prst="rect">
            <a:avLst/>
          </a:prstGeom>
        </p:spPr>
      </p:pic>
    </p:spTree>
    <p:extLst>
      <p:ext uri="{BB962C8B-B14F-4D97-AF65-F5344CB8AC3E}">
        <p14:creationId xmlns:p14="http://schemas.microsoft.com/office/powerpoint/2010/main" val="860665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B02F5-FA48-EDD4-5B20-1FB42965C141}"/>
            </a:ext>
          </a:extLst>
        </p:cNvPr>
        <p:cNvGrpSpPr/>
        <p:nvPr/>
      </p:nvGrpSpPr>
      <p:grpSpPr>
        <a:xfrm>
          <a:off x="0" y="0"/>
          <a:ext cx="0" cy="0"/>
          <a:chOff x="0" y="0"/>
          <a:chExt cx="0" cy="0"/>
        </a:xfrm>
      </p:grpSpPr>
      <p:pic>
        <p:nvPicPr>
          <p:cNvPr id="5" name="Picture 4" descr="A black background with a black square&#10;&#10;AI-generated content may be incorrect.">
            <a:extLst>
              <a:ext uri="{FF2B5EF4-FFF2-40B4-BE49-F238E27FC236}">
                <a16:creationId xmlns:a16="http://schemas.microsoft.com/office/drawing/2014/main" id="{B4E37A53-8EFA-27EB-D3F1-7C84989E8B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3" name="Title 1">
            <a:extLst>
              <a:ext uri="{FF2B5EF4-FFF2-40B4-BE49-F238E27FC236}">
                <a16:creationId xmlns:a16="http://schemas.microsoft.com/office/drawing/2014/main" id="{9F29DCFD-D08C-6CEC-4D4C-639776E7DD6C}"/>
              </a:ext>
            </a:extLst>
          </p:cNvPr>
          <p:cNvSpPr>
            <a:spLocks noGrp="1"/>
          </p:cNvSpPr>
          <p:nvPr>
            <p:ph type="title"/>
          </p:nvPr>
        </p:nvSpPr>
        <p:spPr>
          <a:xfrm>
            <a:off x="838200" y="365125"/>
            <a:ext cx="10515600" cy="1325563"/>
          </a:xfrm>
        </p:spPr>
        <p:txBody>
          <a:bodyPr>
            <a:normAutofit fontScale="90000"/>
          </a:bodyPr>
          <a:lstStyle/>
          <a:p>
            <a:br>
              <a:rPr lang="pl-PL" sz="4000" dirty="0">
                <a:latin typeface="+mn-lt"/>
              </a:rPr>
            </a:br>
            <a:r>
              <a:rPr lang="pl-PL" sz="4000" dirty="0">
                <a:latin typeface="+mn-lt"/>
              </a:rPr>
              <a:t>Odnos ambicije i pola maturanata</a:t>
            </a:r>
            <a:br>
              <a:rPr lang="pl-PL" sz="4000" dirty="0">
                <a:latin typeface="+mn-lt"/>
              </a:rPr>
            </a:br>
            <a:endParaRPr lang="en-US" sz="4000" dirty="0">
              <a:latin typeface="+mn-lt"/>
            </a:endParaRPr>
          </a:p>
        </p:txBody>
      </p:sp>
      <p:pic>
        <p:nvPicPr>
          <p:cNvPr id="6" name="Content Placeholder 5">
            <a:extLst>
              <a:ext uri="{FF2B5EF4-FFF2-40B4-BE49-F238E27FC236}">
                <a16:creationId xmlns:a16="http://schemas.microsoft.com/office/drawing/2014/main" id="{232DAE08-BF6D-E244-79D4-46DD714D3818}"/>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054574" y="1816748"/>
            <a:ext cx="6946509" cy="4351338"/>
          </a:xfrm>
        </p:spPr>
      </p:pic>
    </p:spTree>
    <p:extLst>
      <p:ext uri="{BB962C8B-B14F-4D97-AF65-F5344CB8AC3E}">
        <p14:creationId xmlns:p14="http://schemas.microsoft.com/office/powerpoint/2010/main" val="2327589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B02F5-FA48-EDD4-5B20-1FB42965C141}"/>
            </a:ext>
          </a:extLst>
        </p:cNvPr>
        <p:cNvGrpSpPr/>
        <p:nvPr/>
      </p:nvGrpSpPr>
      <p:grpSpPr>
        <a:xfrm>
          <a:off x="0" y="0"/>
          <a:ext cx="0" cy="0"/>
          <a:chOff x="0" y="0"/>
          <a:chExt cx="0" cy="0"/>
        </a:xfrm>
      </p:grpSpPr>
      <p:pic>
        <p:nvPicPr>
          <p:cNvPr id="5" name="Picture 4" descr="A black background with a black square&#10;&#10;AI-generated content may be incorrect.">
            <a:extLst>
              <a:ext uri="{FF2B5EF4-FFF2-40B4-BE49-F238E27FC236}">
                <a16:creationId xmlns:a16="http://schemas.microsoft.com/office/drawing/2014/main" id="{B4E37A53-8EFA-27EB-D3F1-7C84989E8B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3" name="Title 1">
            <a:extLst>
              <a:ext uri="{FF2B5EF4-FFF2-40B4-BE49-F238E27FC236}">
                <a16:creationId xmlns:a16="http://schemas.microsoft.com/office/drawing/2014/main" id="{30798148-DB5C-D5BF-368B-2DB72624AAF8}"/>
              </a:ext>
            </a:extLst>
          </p:cNvPr>
          <p:cNvSpPr>
            <a:spLocks noGrp="1"/>
          </p:cNvSpPr>
          <p:nvPr>
            <p:ph type="title"/>
          </p:nvPr>
        </p:nvSpPr>
        <p:spPr>
          <a:xfrm>
            <a:off x="838200" y="365125"/>
            <a:ext cx="10515600" cy="1325563"/>
          </a:xfrm>
        </p:spPr>
        <p:txBody>
          <a:bodyPr>
            <a:normAutofit/>
          </a:bodyPr>
          <a:lstStyle/>
          <a:p>
            <a:r>
              <a:rPr lang="en-US" sz="4000" dirty="0" err="1">
                <a:latin typeface="+mn-lt"/>
              </a:rPr>
              <a:t>Veza</a:t>
            </a:r>
            <a:r>
              <a:rPr lang="en-US" sz="4000" dirty="0">
                <a:latin typeface="+mn-lt"/>
              </a:rPr>
              <a:t> </a:t>
            </a:r>
            <a:r>
              <a:rPr lang="en-US" sz="4000" dirty="0" err="1">
                <a:latin typeface="+mn-lt"/>
              </a:rPr>
              <a:t>između</a:t>
            </a:r>
            <a:r>
              <a:rPr lang="en-US" sz="4000" dirty="0">
                <a:latin typeface="+mn-lt"/>
              </a:rPr>
              <a:t> </a:t>
            </a:r>
            <a:r>
              <a:rPr lang="en-US" sz="4000" dirty="0" err="1">
                <a:latin typeface="+mn-lt"/>
              </a:rPr>
              <a:t>ambicija</a:t>
            </a:r>
            <a:r>
              <a:rPr lang="en-US" sz="4000" dirty="0">
                <a:latin typeface="+mn-lt"/>
              </a:rPr>
              <a:t> i </a:t>
            </a:r>
            <a:r>
              <a:rPr lang="en-US" sz="4000" dirty="0" err="1">
                <a:latin typeface="+mn-lt"/>
              </a:rPr>
              <a:t>ključnih</a:t>
            </a:r>
            <a:r>
              <a:rPr lang="en-US" sz="4000" dirty="0">
                <a:latin typeface="+mn-lt"/>
              </a:rPr>
              <a:t> </a:t>
            </a:r>
            <a:r>
              <a:rPr lang="en-US" sz="4000" dirty="0" err="1">
                <a:latin typeface="+mn-lt"/>
              </a:rPr>
              <a:t>varijabli</a:t>
            </a:r>
            <a:endParaRPr lang="en-US" sz="4000" dirty="0">
              <a:latin typeface="+mn-lt"/>
            </a:endParaRPr>
          </a:p>
        </p:txBody>
      </p:sp>
      <p:pic>
        <p:nvPicPr>
          <p:cNvPr id="6" name="Content Placeholder 5">
            <a:extLst>
              <a:ext uri="{FF2B5EF4-FFF2-40B4-BE49-F238E27FC236}">
                <a16:creationId xmlns:a16="http://schemas.microsoft.com/office/drawing/2014/main" id="{F5F5C7A8-59AF-DDDA-FC47-2D15D33135B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962932" y="1941034"/>
            <a:ext cx="6792443" cy="4351338"/>
          </a:xfrm>
        </p:spPr>
      </p:pic>
    </p:spTree>
    <p:extLst>
      <p:ext uri="{BB962C8B-B14F-4D97-AF65-F5344CB8AC3E}">
        <p14:creationId xmlns:p14="http://schemas.microsoft.com/office/powerpoint/2010/main" val="3160789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B02F5-FA48-EDD4-5B20-1FB42965C141}"/>
            </a:ext>
          </a:extLst>
        </p:cNvPr>
        <p:cNvGrpSpPr/>
        <p:nvPr/>
      </p:nvGrpSpPr>
      <p:grpSpPr>
        <a:xfrm>
          <a:off x="0" y="0"/>
          <a:ext cx="0" cy="0"/>
          <a:chOff x="0" y="0"/>
          <a:chExt cx="0" cy="0"/>
        </a:xfrm>
      </p:grpSpPr>
      <p:pic>
        <p:nvPicPr>
          <p:cNvPr id="5" name="Picture 4" descr="A black background with a black square&#10;&#10;AI-generated content may be incorrect.">
            <a:extLst>
              <a:ext uri="{FF2B5EF4-FFF2-40B4-BE49-F238E27FC236}">
                <a16:creationId xmlns:a16="http://schemas.microsoft.com/office/drawing/2014/main" id="{B4E37A53-8EFA-27EB-D3F1-7C84989E8B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3" name="Title 1">
            <a:extLst>
              <a:ext uri="{FF2B5EF4-FFF2-40B4-BE49-F238E27FC236}">
                <a16:creationId xmlns:a16="http://schemas.microsoft.com/office/drawing/2014/main" id="{63BC0B96-B339-4003-C146-B45466EC5923}"/>
              </a:ext>
            </a:extLst>
          </p:cNvPr>
          <p:cNvSpPr>
            <a:spLocks noGrp="1"/>
          </p:cNvSpPr>
          <p:nvPr>
            <p:ph type="title"/>
          </p:nvPr>
        </p:nvSpPr>
        <p:spPr>
          <a:xfrm>
            <a:off x="838200" y="365125"/>
            <a:ext cx="10515600" cy="1325563"/>
          </a:xfrm>
        </p:spPr>
        <p:txBody>
          <a:bodyPr>
            <a:normAutofit/>
          </a:bodyPr>
          <a:lstStyle/>
          <a:p>
            <a:r>
              <a:rPr lang="pl-PL" sz="4000" dirty="0">
                <a:latin typeface="+mn-lt"/>
              </a:rPr>
              <a:t>Odnos ambicija i regiona iz kojih dolaze maturanti</a:t>
            </a:r>
            <a:endParaRPr lang="en-US" sz="4000" dirty="0">
              <a:latin typeface="+mn-lt"/>
            </a:endParaRPr>
          </a:p>
        </p:txBody>
      </p:sp>
      <p:pic>
        <p:nvPicPr>
          <p:cNvPr id="6" name="Content Placeholder 5">
            <a:extLst>
              <a:ext uri="{FF2B5EF4-FFF2-40B4-BE49-F238E27FC236}">
                <a16:creationId xmlns:a16="http://schemas.microsoft.com/office/drawing/2014/main" id="{5F70AD8C-6C2D-C38A-B27D-92A0904520F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215979" y="1825625"/>
            <a:ext cx="6712477" cy="4351338"/>
          </a:xfrm>
        </p:spPr>
      </p:pic>
    </p:spTree>
    <p:extLst>
      <p:ext uri="{BB962C8B-B14F-4D97-AF65-F5344CB8AC3E}">
        <p14:creationId xmlns:p14="http://schemas.microsoft.com/office/powerpoint/2010/main" val="4302215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15B4E-7071-D335-DF2D-49C1CED03654}"/>
            </a:ext>
          </a:extLst>
        </p:cNvPr>
        <p:cNvGrpSpPr/>
        <p:nvPr/>
      </p:nvGrpSpPr>
      <p:grpSpPr>
        <a:xfrm>
          <a:off x="0" y="0"/>
          <a:ext cx="0" cy="0"/>
          <a:chOff x="0" y="0"/>
          <a:chExt cx="0" cy="0"/>
        </a:xfrm>
      </p:grpSpPr>
      <p:pic>
        <p:nvPicPr>
          <p:cNvPr id="5" name="Content Placeholder 4" descr="A green square with white dots&#10;&#10;AI-generated content may be incorrect.">
            <a:extLst>
              <a:ext uri="{FF2B5EF4-FFF2-40B4-BE49-F238E27FC236}">
                <a16:creationId xmlns:a16="http://schemas.microsoft.com/office/drawing/2014/main" id="{6FC9E2EC-F433-B72B-1A48-DBA47053B7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481"/>
            <a:ext cx="12329160" cy="6941318"/>
          </a:xfrm>
          <a:prstGeom prst="rect">
            <a:avLst/>
          </a:prstGeom>
        </p:spPr>
      </p:pic>
      <p:pic>
        <p:nvPicPr>
          <p:cNvPr id="4" name="Picture 3" descr="A black background with a black square&#10;&#10;AI-generated content may be incorrect.">
            <a:extLst>
              <a:ext uri="{FF2B5EF4-FFF2-40B4-BE49-F238E27FC236}">
                <a16:creationId xmlns:a16="http://schemas.microsoft.com/office/drawing/2014/main" id="{E40A49F0-F01D-3FE6-7F47-C883F50F0A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 name="Title 1">
            <a:extLst>
              <a:ext uri="{FF2B5EF4-FFF2-40B4-BE49-F238E27FC236}">
                <a16:creationId xmlns:a16="http://schemas.microsoft.com/office/drawing/2014/main" id="{A4800C69-49E8-22CA-0109-4287464C4F2C}"/>
              </a:ext>
            </a:extLst>
          </p:cNvPr>
          <p:cNvSpPr>
            <a:spLocks noGrp="1"/>
          </p:cNvSpPr>
          <p:nvPr>
            <p:ph type="title"/>
          </p:nvPr>
        </p:nvSpPr>
        <p:spPr/>
        <p:txBody>
          <a:bodyPr>
            <a:normAutofit/>
          </a:bodyPr>
          <a:lstStyle/>
          <a:p>
            <a:r>
              <a:rPr lang="de-AT" sz="4400" dirty="0">
                <a:latin typeface="+mn-lt"/>
              </a:rPr>
              <a:t>Plans and beliefs</a:t>
            </a:r>
          </a:p>
        </p:txBody>
      </p:sp>
      <p:sp>
        <p:nvSpPr>
          <p:cNvPr id="3" name="Text Placeholder 2">
            <a:extLst>
              <a:ext uri="{FF2B5EF4-FFF2-40B4-BE49-F238E27FC236}">
                <a16:creationId xmlns:a16="http://schemas.microsoft.com/office/drawing/2014/main" id="{F997CE4B-0878-2CC5-9A60-7CE7E8DA924B}"/>
              </a:ext>
            </a:extLst>
          </p:cNvPr>
          <p:cNvSpPr>
            <a:spLocks noGrp="1"/>
          </p:cNvSpPr>
          <p:nvPr>
            <p:ph type="body" idx="1"/>
          </p:nvPr>
        </p:nvSpPr>
        <p:spPr/>
        <p:txBody>
          <a:bodyPr/>
          <a:lstStyle/>
          <a:p>
            <a:endParaRPr lang="de-AT"/>
          </a:p>
        </p:txBody>
      </p:sp>
    </p:spTree>
    <p:extLst>
      <p:ext uri="{BB962C8B-B14F-4D97-AF65-F5344CB8AC3E}">
        <p14:creationId xmlns:p14="http://schemas.microsoft.com/office/powerpoint/2010/main" val="2585807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ack background with a black square&#10;&#10;AI-generated content may be incorrect.">
            <a:extLst>
              <a:ext uri="{FF2B5EF4-FFF2-40B4-BE49-F238E27FC236}">
                <a16:creationId xmlns:a16="http://schemas.microsoft.com/office/drawing/2014/main" id="{C17B1F0E-10B5-FA99-9794-0449FA1A43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 name="Title 1">
            <a:extLst>
              <a:ext uri="{FF2B5EF4-FFF2-40B4-BE49-F238E27FC236}">
                <a16:creationId xmlns:a16="http://schemas.microsoft.com/office/drawing/2014/main" id="{A42D9A7E-5B90-5894-8C33-6B14C5315688}"/>
              </a:ext>
            </a:extLst>
          </p:cNvPr>
          <p:cNvSpPr>
            <a:spLocks noGrp="1"/>
          </p:cNvSpPr>
          <p:nvPr>
            <p:ph type="title"/>
          </p:nvPr>
        </p:nvSpPr>
        <p:spPr/>
        <p:txBody>
          <a:bodyPr>
            <a:normAutofit/>
          </a:bodyPr>
          <a:lstStyle/>
          <a:p>
            <a:r>
              <a:rPr lang="de-AT" sz="4000" dirty="0">
                <a:latin typeface="+mn-lt"/>
              </a:rPr>
              <a:t>Study </a:t>
            </a:r>
            <a:r>
              <a:rPr lang="de-AT" sz="4000" dirty="0" err="1">
                <a:latin typeface="+mn-lt"/>
              </a:rPr>
              <a:t>plans</a:t>
            </a:r>
            <a:endParaRPr lang="de-AT" sz="4000" dirty="0">
              <a:latin typeface="+mn-lt"/>
            </a:endParaRPr>
          </a:p>
        </p:txBody>
      </p:sp>
      <p:graphicFrame>
        <p:nvGraphicFramePr>
          <p:cNvPr id="5" name="Diagram 4">
            <a:extLst>
              <a:ext uri="{FF2B5EF4-FFF2-40B4-BE49-F238E27FC236}">
                <a16:creationId xmlns:a16="http://schemas.microsoft.com/office/drawing/2014/main" id="{517D53E5-9D49-E7B3-26FC-87A8876C97E6}"/>
              </a:ext>
            </a:extLst>
          </p:cNvPr>
          <p:cNvGraphicFramePr/>
          <p:nvPr/>
        </p:nvGraphicFramePr>
        <p:xfrm>
          <a:off x="838200" y="1534788"/>
          <a:ext cx="6250858" cy="3788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a:extLst>
              <a:ext uri="{FF2B5EF4-FFF2-40B4-BE49-F238E27FC236}">
                <a16:creationId xmlns:a16="http://schemas.microsoft.com/office/drawing/2014/main" id="{BF574271-4900-553B-51DD-1C4B6188153D}"/>
              </a:ext>
            </a:extLst>
          </p:cNvPr>
          <p:cNvPicPr>
            <a:picLocks noChangeAspect="1"/>
          </p:cNvPicPr>
          <p:nvPr/>
        </p:nvPicPr>
        <p:blipFill>
          <a:blip r:embed="rId8"/>
          <a:stretch>
            <a:fillRect/>
          </a:stretch>
        </p:blipFill>
        <p:spPr>
          <a:xfrm>
            <a:off x="7454312" y="1398273"/>
            <a:ext cx="4344397" cy="5047276"/>
          </a:xfrm>
          <a:prstGeom prst="rect">
            <a:avLst/>
          </a:prstGeom>
        </p:spPr>
      </p:pic>
      <p:sp>
        <p:nvSpPr>
          <p:cNvPr id="10" name="Right Brace 9">
            <a:extLst>
              <a:ext uri="{FF2B5EF4-FFF2-40B4-BE49-F238E27FC236}">
                <a16:creationId xmlns:a16="http://schemas.microsoft.com/office/drawing/2014/main" id="{A38E8171-D1E1-41B0-6BE9-E999C61D49CF}"/>
              </a:ext>
            </a:extLst>
          </p:cNvPr>
          <p:cNvSpPr/>
          <p:nvPr/>
        </p:nvSpPr>
        <p:spPr>
          <a:xfrm>
            <a:off x="10579510" y="3244645"/>
            <a:ext cx="353961" cy="1691149"/>
          </a:xfrm>
          <a:prstGeom prst="rightBrace">
            <a:avLst/>
          </a:prstGeom>
          <a:ln w="34925">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AT"/>
          </a:p>
        </p:txBody>
      </p:sp>
      <p:sp>
        <p:nvSpPr>
          <p:cNvPr id="11" name="TextBox 10">
            <a:extLst>
              <a:ext uri="{FF2B5EF4-FFF2-40B4-BE49-F238E27FC236}">
                <a16:creationId xmlns:a16="http://schemas.microsoft.com/office/drawing/2014/main" id="{6B7ABBD6-8C9B-5C58-D0BB-34CE8BB32739}"/>
              </a:ext>
            </a:extLst>
          </p:cNvPr>
          <p:cNvSpPr txBox="1"/>
          <p:nvPr/>
        </p:nvSpPr>
        <p:spPr>
          <a:xfrm>
            <a:off x="10933471" y="3952568"/>
            <a:ext cx="757084" cy="369332"/>
          </a:xfrm>
          <a:prstGeom prst="rect">
            <a:avLst/>
          </a:prstGeom>
          <a:noFill/>
        </p:spPr>
        <p:txBody>
          <a:bodyPr wrap="square" rtlCol="0">
            <a:spAutoFit/>
          </a:bodyPr>
          <a:lstStyle/>
          <a:p>
            <a:r>
              <a:rPr lang="de-AT" b="1" dirty="0">
                <a:solidFill>
                  <a:srgbClr val="C00000"/>
                </a:solidFill>
              </a:rPr>
              <a:t>49%</a:t>
            </a:r>
          </a:p>
        </p:txBody>
      </p:sp>
      <p:sp>
        <p:nvSpPr>
          <p:cNvPr id="3" name="TextBox 2">
            <a:extLst>
              <a:ext uri="{FF2B5EF4-FFF2-40B4-BE49-F238E27FC236}">
                <a16:creationId xmlns:a16="http://schemas.microsoft.com/office/drawing/2014/main" id="{E197F476-D8DD-973E-4AA8-85ABE15F52BC}"/>
              </a:ext>
            </a:extLst>
          </p:cNvPr>
          <p:cNvSpPr txBox="1"/>
          <p:nvPr/>
        </p:nvSpPr>
        <p:spPr>
          <a:xfrm>
            <a:off x="838200" y="5653548"/>
            <a:ext cx="5877232" cy="461665"/>
          </a:xfrm>
          <a:prstGeom prst="rect">
            <a:avLst/>
          </a:prstGeom>
          <a:noFill/>
        </p:spPr>
        <p:txBody>
          <a:bodyPr wrap="square" rtlCol="0">
            <a:spAutoFit/>
          </a:bodyPr>
          <a:lstStyle/>
          <a:p>
            <a:r>
              <a:rPr lang="de-AT" sz="2400" dirty="0"/>
              <a:t>71% * 70% * 70% = 34% (</a:t>
            </a:r>
            <a:r>
              <a:rPr lang="de-AT" sz="2400" dirty="0" err="1"/>
              <a:t>zaokruženo</a:t>
            </a:r>
            <a:r>
              <a:rPr lang="de-AT" sz="2400" dirty="0"/>
              <a:t>)</a:t>
            </a:r>
          </a:p>
        </p:txBody>
      </p:sp>
      <p:sp>
        <p:nvSpPr>
          <p:cNvPr id="4" name="Speech Bubble: Rectangle with Corners Rounded 3">
            <a:extLst>
              <a:ext uri="{FF2B5EF4-FFF2-40B4-BE49-F238E27FC236}">
                <a16:creationId xmlns:a16="http://schemas.microsoft.com/office/drawing/2014/main" id="{A67AB421-F8E4-31D5-A2C0-367128B61489}"/>
              </a:ext>
            </a:extLst>
          </p:cNvPr>
          <p:cNvSpPr/>
          <p:nvPr/>
        </p:nvSpPr>
        <p:spPr>
          <a:xfrm>
            <a:off x="9281652" y="523084"/>
            <a:ext cx="2792361" cy="597912"/>
          </a:xfrm>
          <a:prstGeom prst="wedgeRoundRectCallout">
            <a:avLst>
              <a:gd name="adj1" fmla="val -47946"/>
              <a:gd name="adj2" fmla="val 194546"/>
              <a:gd name="adj3" fmla="val 16667"/>
            </a:avLst>
          </a:prstGeom>
          <a:solidFill>
            <a:schemeClr val="tx2">
              <a:lumMod val="50000"/>
              <a:lumOff val="50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de-AT" dirty="0"/>
              <a:t>6% Ne</a:t>
            </a:r>
            <a:br>
              <a:rPr lang="de-AT" dirty="0"/>
            </a:br>
            <a:r>
              <a:rPr lang="de-AT" dirty="0"/>
              <a:t>23% Ne </a:t>
            </a:r>
            <a:r>
              <a:rPr lang="de-AT" dirty="0" err="1"/>
              <a:t>znam</a:t>
            </a:r>
            <a:r>
              <a:rPr lang="de-AT" dirty="0"/>
              <a:t> </a:t>
            </a:r>
            <a:r>
              <a:rPr lang="de-AT" dirty="0" err="1"/>
              <a:t>još</a:t>
            </a:r>
            <a:r>
              <a:rPr lang="de-AT" dirty="0"/>
              <a:t> </a:t>
            </a:r>
            <a:r>
              <a:rPr lang="de-AT" dirty="0" err="1"/>
              <a:t>uvijek</a:t>
            </a:r>
            <a:endParaRPr lang="de-AT" dirty="0"/>
          </a:p>
        </p:txBody>
      </p:sp>
    </p:spTree>
    <p:extLst>
      <p:ext uri="{BB962C8B-B14F-4D97-AF65-F5344CB8AC3E}">
        <p14:creationId xmlns:p14="http://schemas.microsoft.com/office/powerpoint/2010/main" val="2591969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180EC-ABC1-F0F0-D065-FFCD552BBBF3}"/>
            </a:ext>
          </a:extLst>
        </p:cNvPr>
        <p:cNvGrpSpPr/>
        <p:nvPr/>
      </p:nvGrpSpPr>
      <p:grpSpPr>
        <a:xfrm>
          <a:off x="0" y="0"/>
          <a:ext cx="0" cy="0"/>
          <a:chOff x="0" y="0"/>
          <a:chExt cx="0" cy="0"/>
        </a:xfrm>
      </p:grpSpPr>
      <p:pic>
        <p:nvPicPr>
          <p:cNvPr id="5" name="Picture 4" descr="A black background with a black square&#10;&#10;AI-generated content may be incorrect.">
            <a:extLst>
              <a:ext uri="{FF2B5EF4-FFF2-40B4-BE49-F238E27FC236}">
                <a16:creationId xmlns:a16="http://schemas.microsoft.com/office/drawing/2014/main" id="{1EEC3FF5-72FC-3298-00DF-4CC7157B48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 name="Title 1">
            <a:extLst>
              <a:ext uri="{FF2B5EF4-FFF2-40B4-BE49-F238E27FC236}">
                <a16:creationId xmlns:a16="http://schemas.microsoft.com/office/drawing/2014/main" id="{6D1E789B-046C-67B3-4581-9A84821E5066}"/>
              </a:ext>
            </a:extLst>
          </p:cNvPr>
          <p:cNvSpPr>
            <a:spLocks noGrp="1"/>
          </p:cNvSpPr>
          <p:nvPr>
            <p:ph type="title"/>
          </p:nvPr>
        </p:nvSpPr>
        <p:spPr/>
        <p:txBody>
          <a:bodyPr>
            <a:normAutofit/>
          </a:bodyPr>
          <a:lstStyle/>
          <a:p>
            <a:r>
              <a:rPr lang="de-AT" sz="4000" dirty="0" err="1">
                <a:latin typeface="+mn-lt"/>
              </a:rPr>
              <a:t>Is</a:t>
            </a:r>
            <a:r>
              <a:rPr lang="de-AT" sz="4000" dirty="0">
                <a:latin typeface="+mn-lt"/>
              </a:rPr>
              <a:t> k</a:t>
            </a:r>
            <a:r>
              <a:rPr lang="en-US" sz="4000" dirty="0" err="1">
                <a:latin typeface="+mn-lt"/>
              </a:rPr>
              <a:t>nowledge</a:t>
            </a:r>
            <a:r>
              <a:rPr lang="en-US" sz="4000" dirty="0">
                <a:latin typeface="+mn-lt"/>
              </a:rPr>
              <a:t> of a higher quality acquired at foreign universities? </a:t>
            </a:r>
            <a:r>
              <a:rPr lang="de-AT" sz="2000" dirty="0">
                <a:latin typeface="+mn-lt"/>
              </a:rPr>
              <a:t>(</a:t>
            </a:r>
            <a:r>
              <a:rPr lang="en-US" sz="2000" dirty="0">
                <a:latin typeface="+mn-lt"/>
              </a:rPr>
              <a:t>Only those with study ambitions)</a:t>
            </a:r>
            <a:endParaRPr lang="de-AT" sz="2000" dirty="0">
              <a:latin typeface="+mn-lt"/>
            </a:endParaRPr>
          </a:p>
        </p:txBody>
      </p:sp>
      <p:pic>
        <p:nvPicPr>
          <p:cNvPr id="4" name="Picture 3">
            <a:extLst>
              <a:ext uri="{FF2B5EF4-FFF2-40B4-BE49-F238E27FC236}">
                <a16:creationId xmlns:a16="http://schemas.microsoft.com/office/drawing/2014/main" id="{12895FB1-BE7E-E8F0-D7CF-A25A6D9A7274}"/>
              </a:ext>
            </a:extLst>
          </p:cNvPr>
          <p:cNvPicPr>
            <a:picLocks noChangeAspect="1"/>
          </p:cNvPicPr>
          <p:nvPr/>
        </p:nvPicPr>
        <p:blipFill>
          <a:blip r:embed="rId3"/>
          <a:stretch>
            <a:fillRect/>
          </a:stretch>
        </p:blipFill>
        <p:spPr>
          <a:xfrm>
            <a:off x="567841" y="1608611"/>
            <a:ext cx="7920000" cy="5179855"/>
          </a:xfrm>
          <a:prstGeom prst="rect">
            <a:avLst/>
          </a:prstGeom>
        </p:spPr>
      </p:pic>
      <p:cxnSp>
        <p:nvCxnSpPr>
          <p:cNvPr id="7" name="Straight Connector 6">
            <a:extLst>
              <a:ext uri="{FF2B5EF4-FFF2-40B4-BE49-F238E27FC236}">
                <a16:creationId xmlns:a16="http://schemas.microsoft.com/office/drawing/2014/main" id="{0ED71FEA-086B-836A-FBBF-808A7F2B28A0}"/>
              </a:ext>
            </a:extLst>
          </p:cNvPr>
          <p:cNvCxnSpPr>
            <a:cxnSpLocks/>
          </p:cNvCxnSpPr>
          <p:nvPr/>
        </p:nvCxnSpPr>
        <p:spPr>
          <a:xfrm flipV="1">
            <a:off x="2428155" y="3226923"/>
            <a:ext cx="1268361" cy="471948"/>
          </a:xfrm>
          <a:prstGeom prst="line">
            <a:avLst/>
          </a:prstGeom>
          <a:ln w="31750">
            <a:solidFill>
              <a:srgbClr val="C00000"/>
            </a:solidFill>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A1976B81-D74B-BBE1-3103-BD3A8CBFC711}"/>
              </a:ext>
            </a:extLst>
          </p:cNvPr>
          <p:cNvPicPr>
            <a:picLocks noChangeAspect="1"/>
          </p:cNvPicPr>
          <p:nvPr/>
        </p:nvPicPr>
        <p:blipFill>
          <a:blip r:embed="rId4"/>
          <a:srcRect l="9220"/>
          <a:stretch/>
        </p:blipFill>
        <p:spPr>
          <a:xfrm>
            <a:off x="8825730" y="2418275"/>
            <a:ext cx="2528070" cy="4001939"/>
          </a:xfrm>
          <a:prstGeom prst="rect">
            <a:avLst/>
          </a:prstGeom>
        </p:spPr>
      </p:pic>
      <p:sp>
        <p:nvSpPr>
          <p:cNvPr id="14" name="Oval 13">
            <a:extLst>
              <a:ext uri="{FF2B5EF4-FFF2-40B4-BE49-F238E27FC236}">
                <a16:creationId xmlns:a16="http://schemas.microsoft.com/office/drawing/2014/main" id="{6344D3A1-E1FF-5F9E-A073-3E6709892DF6}"/>
              </a:ext>
            </a:extLst>
          </p:cNvPr>
          <p:cNvSpPr/>
          <p:nvPr/>
        </p:nvSpPr>
        <p:spPr>
          <a:xfrm>
            <a:off x="8847825" y="2395992"/>
            <a:ext cx="827120" cy="2133810"/>
          </a:xfrm>
          <a:prstGeom prst="ellipse">
            <a:avLst/>
          </a:prstGeom>
          <a:noFill/>
          <a:ln w="317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7" name="TextBox 16">
            <a:extLst>
              <a:ext uri="{FF2B5EF4-FFF2-40B4-BE49-F238E27FC236}">
                <a16:creationId xmlns:a16="http://schemas.microsoft.com/office/drawing/2014/main" id="{321D6A27-80F2-4149-B850-625F551B5987}"/>
              </a:ext>
            </a:extLst>
          </p:cNvPr>
          <p:cNvSpPr txBox="1"/>
          <p:nvPr/>
        </p:nvSpPr>
        <p:spPr>
          <a:xfrm>
            <a:off x="8601379" y="1562890"/>
            <a:ext cx="2976772" cy="830997"/>
          </a:xfrm>
          <a:prstGeom prst="rect">
            <a:avLst/>
          </a:prstGeom>
          <a:solidFill>
            <a:schemeClr val="bg1"/>
          </a:solidFill>
        </p:spPr>
        <p:txBody>
          <a:bodyPr wrap="square">
            <a:spAutoFit/>
          </a:bodyPr>
          <a:lstStyle/>
          <a:p>
            <a:pPr algn="ctr"/>
            <a:r>
              <a:rPr lang="en-US" sz="2400" dirty="0"/>
              <a:t>Where do you plan</a:t>
            </a:r>
          </a:p>
          <a:p>
            <a:pPr algn="ctr"/>
            <a:r>
              <a:rPr lang="en-US" sz="2400" dirty="0"/>
              <a:t>to study?</a:t>
            </a:r>
          </a:p>
        </p:txBody>
      </p:sp>
      <p:sp>
        <p:nvSpPr>
          <p:cNvPr id="3" name="Oval 2">
            <a:extLst>
              <a:ext uri="{FF2B5EF4-FFF2-40B4-BE49-F238E27FC236}">
                <a16:creationId xmlns:a16="http://schemas.microsoft.com/office/drawing/2014/main" id="{98EEC634-78A0-7786-1925-143535854BFA}"/>
              </a:ext>
            </a:extLst>
          </p:cNvPr>
          <p:cNvSpPr/>
          <p:nvPr/>
        </p:nvSpPr>
        <p:spPr>
          <a:xfrm>
            <a:off x="10439266" y="5295110"/>
            <a:ext cx="827120" cy="923859"/>
          </a:xfrm>
          <a:prstGeom prst="ellipse">
            <a:avLst/>
          </a:prstGeom>
          <a:noFill/>
          <a:ln w="317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84834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86A92-A8F0-113A-264A-D71B25B24724}"/>
            </a:ext>
          </a:extLst>
        </p:cNvPr>
        <p:cNvGrpSpPr/>
        <p:nvPr/>
      </p:nvGrpSpPr>
      <p:grpSpPr>
        <a:xfrm>
          <a:off x="0" y="0"/>
          <a:ext cx="0" cy="0"/>
          <a:chOff x="0" y="0"/>
          <a:chExt cx="0" cy="0"/>
        </a:xfrm>
      </p:grpSpPr>
      <p:pic>
        <p:nvPicPr>
          <p:cNvPr id="3" name="Picture 2" descr="A black background with a black square&#10;&#10;AI-generated content may be incorrect.">
            <a:extLst>
              <a:ext uri="{FF2B5EF4-FFF2-40B4-BE49-F238E27FC236}">
                <a16:creationId xmlns:a16="http://schemas.microsoft.com/office/drawing/2014/main" id="{AF423736-1E78-1288-458B-FAC1495A76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28" y="0"/>
            <a:ext cx="12181172" cy="6858000"/>
          </a:xfrm>
          <a:prstGeom prst="rect">
            <a:avLst/>
          </a:prstGeom>
        </p:spPr>
      </p:pic>
      <p:pic>
        <p:nvPicPr>
          <p:cNvPr id="5" name="Picture 4">
            <a:extLst>
              <a:ext uri="{FF2B5EF4-FFF2-40B4-BE49-F238E27FC236}">
                <a16:creationId xmlns:a16="http://schemas.microsoft.com/office/drawing/2014/main" id="{0028CF75-53A4-17EE-D100-2CE8EE301240}"/>
              </a:ext>
            </a:extLst>
          </p:cNvPr>
          <p:cNvPicPr>
            <a:picLocks noChangeAspect="1"/>
          </p:cNvPicPr>
          <p:nvPr/>
        </p:nvPicPr>
        <p:blipFill>
          <a:blip r:embed="rId3"/>
          <a:stretch>
            <a:fillRect/>
          </a:stretch>
        </p:blipFill>
        <p:spPr>
          <a:xfrm>
            <a:off x="617864" y="1531577"/>
            <a:ext cx="7920000" cy="5176267"/>
          </a:xfrm>
          <a:prstGeom prst="rect">
            <a:avLst/>
          </a:prstGeom>
        </p:spPr>
      </p:pic>
      <p:sp>
        <p:nvSpPr>
          <p:cNvPr id="2" name="Title 1">
            <a:extLst>
              <a:ext uri="{FF2B5EF4-FFF2-40B4-BE49-F238E27FC236}">
                <a16:creationId xmlns:a16="http://schemas.microsoft.com/office/drawing/2014/main" id="{EBF25968-F1D0-621D-A880-0A5A951ADC27}"/>
              </a:ext>
            </a:extLst>
          </p:cNvPr>
          <p:cNvSpPr>
            <a:spLocks noGrp="1"/>
          </p:cNvSpPr>
          <p:nvPr>
            <p:ph type="title"/>
          </p:nvPr>
        </p:nvSpPr>
        <p:spPr/>
        <p:txBody>
          <a:bodyPr>
            <a:normAutofit/>
          </a:bodyPr>
          <a:lstStyle/>
          <a:p>
            <a:r>
              <a:rPr lang="de-AT" sz="4000" dirty="0">
                <a:latin typeface="+mn-lt"/>
              </a:rPr>
              <a:t>Are </a:t>
            </a:r>
            <a:r>
              <a:rPr lang="de-AT" sz="4000" dirty="0" err="1">
                <a:latin typeface="+mn-lt"/>
              </a:rPr>
              <a:t>job</a:t>
            </a:r>
            <a:r>
              <a:rPr lang="de-AT" sz="4000" dirty="0">
                <a:latin typeface="+mn-lt"/>
              </a:rPr>
              <a:t> </a:t>
            </a:r>
            <a:r>
              <a:rPr lang="en-US" sz="4000" dirty="0">
                <a:latin typeface="+mn-lt"/>
              </a:rPr>
              <a:t>opportunities greater with a foreign HE degree? </a:t>
            </a:r>
            <a:r>
              <a:rPr lang="de-AT" sz="2000" dirty="0">
                <a:latin typeface="+mn-lt"/>
              </a:rPr>
              <a:t>(</a:t>
            </a:r>
            <a:r>
              <a:rPr lang="en-US" sz="2000" dirty="0">
                <a:latin typeface="+mn-lt"/>
              </a:rPr>
              <a:t>Only those with study ambitions)</a:t>
            </a:r>
            <a:endParaRPr lang="de-AT" sz="2000" dirty="0">
              <a:latin typeface="+mn-lt"/>
            </a:endParaRPr>
          </a:p>
        </p:txBody>
      </p:sp>
      <p:cxnSp>
        <p:nvCxnSpPr>
          <p:cNvPr id="7" name="Straight Connector 6">
            <a:extLst>
              <a:ext uri="{FF2B5EF4-FFF2-40B4-BE49-F238E27FC236}">
                <a16:creationId xmlns:a16="http://schemas.microsoft.com/office/drawing/2014/main" id="{166409B1-2369-F167-F958-771DF01EBCC5}"/>
              </a:ext>
            </a:extLst>
          </p:cNvPr>
          <p:cNvCxnSpPr>
            <a:cxnSpLocks/>
          </p:cNvCxnSpPr>
          <p:nvPr/>
        </p:nvCxnSpPr>
        <p:spPr>
          <a:xfrm flipV="1">
            <a:off x="2552700" y="2969342"/>
            <a:ext cx="1140542" cy="717755"/>
          </a:xfrm>
          <a:prstGeom prst="line">
            <a:avLst/>
          </a:prstGeom>
          <a:ln w="31750">
            <a:solidFill>
              <a:srgbClr val="C00000"/>
            </a:solidFill>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181E6225-99A2-708A-704B-00AD4D9499DD}"/>
              </a:ext>
            </a:extLst>
          </p:cNvPr>
          <p:cNvSpPr txBox="1"/>
          <p:nvPr/>
        </p:nvSpPr>
        <p:spPr>
          <a:xfrm>
            <a:off x="8647387" y="1389731"/>
            <a:ext cx="2976772" cy="830997"/>
          </a:xfrm>
          <a:prstGeom prst="rect">
            <a:avLst/>
          </a:prstGeom>
          <a:solidFill>
            <a:schemeClr val="bg1"/>
          </a:solidFill>
        </p:spPr>
        <p:txBody>
          <a:bodyPr wrap="square">
            <a:spAutoFit/>
          </a:bodyPr>
          <a:lstStyle/>
          <a:p>
            <a:pPr algn="ctr"/>
            <a:r>
              <a:rPr lang="en-US" sz="2400" dirty="0"/>
              <a:t>Where do you plan</a:t>
            </a:r>
            <a:br>
              <a:rPr lang="en-US" sz="2400" dirty="0"/>
            </a:br>
            <a:r>
              <a:rPr lang="en-US" sz="2400" dirty="0"/>
              <a:t>to study?</a:t>
            </a:r>
          </a:p>
        </p:txBody>
      </p:sp>
      <p:pic>
        <p:nvPicPr>
          <p:cNvPr id="18" name="Picture 17">
            <a:extLst>
              <a:ext uri="{FF2B5EF4-FFF2-40B4-BE49-F238E27FC236}">
                <a16:creationId xmlns:a16="http://schemas.microsoft.com/office/drawing/2014/main" id="{52BA5133-CC38-3776-8134-FDCC01895937}"/>
              </a:ext>
            </a:extLst>
          </p:cNvPr>
          <p:cNvPicPr>
            <a:picLocks noChangeAspect="1"/>
          </p:cNvPicPr>
          <p:nvPr/>
        </p:nvPicPr>
        <p:blipFill>
          <a:blip r:embed="rId4"/>
          <a:stretch>
            <a:fillRect/>
          </a:stretch>
        </p:blipFill>
        <p:spPr>
          <a:xfrm>
            <a:off x="8892068" y="2220728"/>
            <a:ext cx="2461732" cy="3938772"/>
          </a:xfrm>
          <a:prstGeom prst="rect">
            <a:avLst/>
          </a:prstGeom>
        </p:spPr>
      </p:pic>
    </p:spTree>
    <p:extLst>
      <p:ext uri="{BB962C8B-B14F-4D97-AF65-F5344CB8AC3E}">
        <p14:creationId xmlns:p14="http://schemas.microsoft.com/office/powerpoint/2010/main" val="616257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EEEF0-D065-16A8-1E97-9976219101CF}"/>
            </a:ext>
          </a:extLst>
        </p:cNvPr>
        <p:cNvGrpSpPr/>
        <p:nvPr/>
      </p:nvGrpSpPr>
      <p:grpSpPr>
        <a:xfrm>
          <a:off x="0" y="0"/>
          <a:ext cx="0" cy="0"/>
          <a:chOff x="0" y="0"/>
          <a:chExt cx="0" cy="0"/>
        </a:xfrm>
      </p:grpSpPr>
      <p:pic>
        <p:nvPicPr>
          <p:cNvPr id="3" name="Picture 2" descr="A black background with a black square&#10;&#10;AI-generated content may be incorrect.">
            <a:extLst>
              <a:ext uri="{FF2B5EF4-FFF2-40B4-BE49-F238E27FC236}">
                <a16:creationId xmlns:a16="http://schemas.microsoft.com/office/drawing/2014/main" id="{AF96CBD7-74B6-558D-8900-316B0E7863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 name="Title 1">
            <a:extLst>
              <a:ext uri="{FF2B5EF4-FFF2-40B4-BE49-F238E27FC236}">
                <a16:creationId xmlns:a16="http://schemas.microsoft.com/office/drawing/2014/main" id="{A45A35D4-2BA8-EBE6-621C-2B25379992E4}"/>
              </a:ext>
            </a:extLst>
          </p:cNvPr>
          <p:cNvSpPr>
            <a:spLocks noGrp="1"/>
          </p:cNvSpPr>
          <p:nvPr>
            <p:ph type="title"/>
          </p:nvPr>
        </p:nvSpPr>
        <p:spPr/>
        <p:txBody>
          <a:bodyPr>
            <a:normAutofit/>
          </a:bodyPr>
          <a:lstStyle/>
          <a:p>
            <a:r>
              <a:rPr lang="de-AT" sz="4000" dirty="0" err="1">
                <a:latin typeface="+mn-lt"/>
              </a:rPr>
              <a:t>Better</a:t>
            </a:r>
            <a:r>
              <a:rPr lang="de-AT" sz="4000" dirty="0">
                <a:latin typeface="+mn-lt"/>
              </a:rPr>
              <a:t> </a:t>
            </a:r>
            <a:r>
              <a:rPr lang="de-AT" sz="4000" dirty="0" err="1">
                <a:latin typeface="+mn-lt"/>
              </a:rPr>
              <a:t>quality</a:t>
            </a:r>
            <a:r>
              <a:rPr lang="de-AT" sz="4000" dirty="0">
                <a:latin typeface="+mn-lt"/>
              </a:rPr>
              <a:t> at </a:t>
            </a:r>
            <a:r>
              <a:rPr lang="de-AT" sz="4000" dirty="0" err="1">
                <a:latin typeface="+mn-lt"/>
              </a:rPr>
              <a:t>public</a:t>
            </a:r>
            <a:r>
              <a:rPr lang="de-AT" sz="4000" dirty="0">
                <a:latin typeface="+mn-lt"/>
              </a:rPr>
              <a:t> </a:t>
            </a:r>
            <a:r>
              <a:rPr lang="de-AT" sz="4000" dirty="0" err="1">
                <a:latin typeface="+mn-lt"/>
              </a:rPr>
              <a:t>universities</a:t>
            </a:r>
            <a:r>
              <a:rPr lang="de-AT" sz="4000" dirty="0">
                <a:latin typeface="+mn-lt"/>
              </a:rPr>
              <a:t>?</a:t>
            </a:r>
            <a:br>
              <a:rPr lang="de-AT" sz="3200" dirty="0"/>
            </a:br>
            <a:r>
              <a:rPr lang="de-AT" sz="2000" dirty="0">
                <a:latin typeface="+mn-lt"/>
              </a:rPr>
              <a:t>(</a:t>
            </a:r>
            <a:r>
              <a:rPr lang="en-US" sz="2000" dirty="0">
                <a:latin typeface="+mn-lt"/>
              </a:rPr>
              <a:t>Only those with study ambitions)</a:t>
            </a:r>
            <a:endParaRPr lang="de-AT" sz="2000" dirty="0">
              <a:latin typeface="+mn-lt"/>
            </a:endParaRPr>
          </a:p>
        </p:txBody>
      </p:sp>
      <p:pic>
        <p:nvPicPr>
          <p:cNvPr id="5" name="Content Placeholder 4">
            <a:extLst>
              <a:ext uri="{FF2B5EF4-FFF2-40B4-BE49-F238E27FC236}">
                <a16:creationId xmlns:a16="http://schemas.microsoft.com/office/drawing/2014/main" id="{9508878B-7E21-3342-50E1-D58F30363616}"/>
              </a:ext>
            </a:extLst>
          </p:cNvPr>
          <p:cNvPicPr>
            <a:picLocks noGrp="1" noChangeAspect="1"/>
          </p:cNvPicPr>
          <p:nvPr>
            <p:ph idx="1"/>
          </p:nvPr>
        </p:nvPicPr>
        <p:blipFill>
          <a:blip r:embed="rId3"/>
          <a:stretch>
            <a:fillRect/>
          </a:stretch>
        </p:blipFill>
        <p:spPr>
          <a:xfrm>
            <a:off x="916800" y="1478935"/>
            <a:ext cx="7920000" cy="5179856"/>
          </a:xfrm>
          <a:prstGeom prst="rect">
            <a:avLst/>
          </a:prstGeom>
        </p:spPr>
      </p:pic>
      <p:cxnSp>
        <p:nvCxnSpPr>
          <p:cNvPr id="6" name="Straight Connector 5">
            <a:extLst>
              <a:ext uri="{FF2B5EF4-FFF2-40B4-BE49-F238E27FC236}">
                <a16:creationId xmlns:a16="http://schemas.microsoft.com/office/drawing/2014/main" id="{F465593D-9D12-DC32-D0E0-11CB82C88AF6}"/>
              </a:ext>
            </a:extLst>
          </p:cNvPr>
          <p:cNvCxnSpPr>
            <a:cxnSpLocks/>
          </p:cNvCxnSpPr>
          <p:nvPr/>
        </p:nvCxnSpPr>
        <p:spPr>
          <a:xfrm flipV="1">
            <a:off x="2802194" y="2010787"/>
            <a:ext cx="1444909" cy="1433781"/>
          </a:xfrm>
          <a:prstGeom prst="line">
            <a:avLst/>
          </a:prstGeom>
          <a:ln w="31750">
            <a:solidFill>
              <a:srgbClr val="C00000"/>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AAB0D143-77A6-987A-1D67-0F3503D1C890}"/>
              </a:ext>
            </a:extLst>
          </p:cNvPr>
          <p:cNvSpPr txBox="1"/>
          <p:nvPr/>
        </p:nvSpPr>
        <p:spPr>
          <a:xfrm>
            <a:off x="9025473" y="3522931"/>
            <a:ext cx="2976772" cy="1323439"/>
          </a:xfrm>
          <a:prstGeom prst="rect">
            <a:avLst/>
          </a:prstGeom>
          <a:solidFill>
            <a:schemeClr val="bg1"/>
          </a:solidFill>
        </p:spPr>
        <p:txBody>
          <a:bodyPr wrap="square">
            <a:spAutoFit/>
          </a:bodyPr>
          <a:lstStyle/>
          <a:p>
            <a:r>
              <a:rPr lang="en-US" sz="2000" dirty="0"/>
              <a:t>Only 22% agree with ‘it is easier to find a job with a private diploma’ (see report).</a:t>
            </a:r>
          </a:p>
        </p:txBody>
      </p:sp>
      <p:sp>
        <p:nvSpPr>
          <p:cNvPr id="11" name="TextBox 10">
            <a:extLst>
              <a:ext uri="{FF2B5EF4-FFF2-40B4-BE49-F238E27FC236}">
                <a16:creationId xmlns:a16="http://schemas.microsoft.com/office/drawing/2014/main" id="{E38CD58A-63CD-B431-6AF1-E0E67BC70AF9}"/>
              </a:ext>
            </a:extLst>
          </p:cNvPr>
          <p:cNvSpPr txBox="1"/>
          <p:nvPr/>
        </p:nvSpPr>
        <p:spPr>
          <a:xfrm>
            <a:off x="9025473" y="1440835"/>
            <a:ext cx="2976772" cy="1938992"/>
          </a:xfrm>
          <a:prstGeom prst="rect">
            <a:avLst/>
          </a:prstGeom>
          <a:solidFill>
            <a:schemeClr val="bg1"/>
          </a:solidFill>
        </p:spPr>
        <p:txBody>
          <a:bodyPr wrap="square">
            <a:spAutoFit/>
          </a:bodyPr>
          <a:lstStyle/>
          <a:p>
            <a:r>
              <a:rPr lang="en-US" sz="2000" dirty="0"/>
              <a:t>There is an even steeper relationship between school performance and ‘Higher quality education is obtained at a public institution’.</a:t>
            </a:r>
          </a:p>
        </p:txBody>
      </p:sp>
    </p:spTree>
    <p:extLst>
      <p:ext uri="{BB962C8B-B14F-4D97-AF65-F5344CB8AC3E}">
        <p14:creationId xmlns:p14="http://schemas.microsoft.com/office/powerpoint/2010/main" val="2817563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5F070-AE70-8B87-FE25-C73F5C208B74}"/>
            </a:ext>
          </a:extLst>
        </p:cNvPr>
        <p:cNvGrpSpPr/>
        <p:nvPr/>
      </p:nvGrpSpPr>
      <p:grpSpPr>
        <a:xfrm>
          <a:off x="0" y="0"/>
          <a:ext cx="0" cy="0"/>
          <a:chOff x="0" y="0"/>
          <a:chExt cx="0" cy="0"/>
        </a:xfrm>
      </p:grpSpPr>
      <p:pic>
        <p:nvPicPr>
          <p:cNvPr id="3" name="Picture 2" descr="A black background with a black square&#10;&#10;AI-generated content may be incorrect.">
            <a:extLst>
              <a:ext uri="{FF2B5EF4-FFF2-40B4-BE49-F238E27FC236}">
                <a16:creationId xmlns:a16="http://schemas.microsoft.com/office/drawing/2014/main" id="{B74C80FA-B149-2D46-1104-693400E87A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pic>
        <p:nvPicPr>
          <p:cNvPr id="7" name="Content Placeholder 6">
            <a:extLst>
              <a:ext uri="{FF2B5EF4-FFF2-40B4-BE49-F238E27FC236}">
                <a16:creationId xmlns:a16="http://schemas.microsoft.com/office/drawing/2014/main" id="{C5A29D37-CCB4-FF50-B90F-9EEC6C0ACE27}"/>
              </a:ext>
            </a:extLst>
          </p:cNvPr>
          <p:cNvPicPr>
            <a:picLocks noGrp="1" noChangeAspect="1"/>
          </p:cNvPicPr>
          <p:nvPr>
            <p:ph idx="1"/>
          </p:nvPr>
        </p:nvPicPr>
        <p:blipFill>
          <a:blip r:embed="rId3"/>
          <a:stretch>
            <a:fillRect/>
          </a:stretch>
        </p:blipFill>
        <p:spPr>
          <a:xfrm>
            <a:off x="2136000" y="1593238"/>
            <a:ext cx="7920000" cy="5179856"/>
          </a:xfrm>
          <a:prstGeom prst="rect">
            <a:avLst/>
          </a:prstGeom>
        </p:spPr>
      </p:pic>
      <p:sp>
        <p:nvSpPr>
          <p:cNvPr id="2" name="Title 1">
            <a:extLst>
              <a:ext uri="{FF2B5EF4-FFF2-40B4-BE49-F238E27FC236}">
                <a16:creationId xmlns:a16="http://schemas.microsoft.com/office/drawing/2014/main" id="{5AA3AE61-EB27-D5A0-4829-F765FBEA5C50}"/>
              </a:ext>
            </a:extLst>
          </p:cNvPr>
          <p:cNvSpPr>
            <a:spLocks noGrp="1"/>
          </p:cNvSpPr>
          <p:nvPr>
            <p:ph type="title"/>
          </p:nvPr>
        </p:nvSpPr>
        <p:spPr/>
        <p:txBody>
          <a:bodyPr>
            <a:normAutofit/>
          </a:bodyPr>
          <a:lstStyle/>
          <a:p>
            <a:r>
              <a:rPr lang="de-AT" sz="4000" dirty="0" err="1">
                <a:latin typeface="+mn-lt"/>
              </a:rPr>
              <a:t>Is</a:t>
            </a:r>
            <a:r>
              <a:rPr lang="de-AT" sz="4000" dirty="0">
                <a:latin typeface="+mn-lt"/>
              </a:rPr>
              <a:t> </a:t>
            </a:r>
            <a:r>
              <a:rPr lang="de-AT" sz="4000" dirty="0" err="1">
                <a:latin typeface="+mn-lt"/>
              </a:rPr>
              <a:t>it</a:t>
            </a:r>
            <a:r>
              <a:rPr lang="de-AT" sz="4000" dirty="0">
                <a:latin typeface="+mn-lt"/>
              </a:rPr>
              <a:t> </a:t>
            </a:r>
            <a:r>
              <a:rPr lang="de-AT" sz="4000" dirty="0" err="1">
                <a:latin typeface="+mn-lt"/>
              </a:rPr>
              <a:t>easier</a:t>
            </a:r>
            <a:r>
              <a:rPr lang="de-AT" sz="4000" dirty="0">
                <a:latin typeface="+mn-lt"/>
              </a:rPr>
              <a:t> </a:t>
            </a:r>
            <a:r>
              <a:rPr lang="de-AT" sz="4000" dirty="0" err="1">
                <a:latin typeface="+mn-lt"/>
              </a:rPr>
              <a:t>to</a:t>
            </a:r>
            <a:r>
              <a:rPr lang="de-AT" sz="4000" dirty="0">
                <a:latin typeface="+mn-lt"/>
              </a:rPr>
              <a:t> </a:t>
            </a:r>
            <a:r>
              <a:rPr lang="de-AT" sz="4000" dirty="0" err="1">
                <a:latin typeface="+mn-lt"/>
              </a:rPr>
              <a:t>obtain</a:t>
            </a:r>
            <a:r>
              <a:rPr lang="de-AT" sz="4000" dirty="0">
                <a:latin typeface="+mn-lt"/>
              </a:rPr>
              <a:t> a </a:t>
            </a:r>
            <a:r>
              <a:rPr lang="de-AT" sz="4000" dirty="0" err="1">
                <a:latin typeface="+mn-lt"/>
              </a:rPr>
              <a:t>degree</a:t>
            </a:r>
            <a:r>
              <a:rPr lang="de-AT" sz="4000" dirty="0">
                <a:latin typeface="+mn-lt"/>
              </a:rPr>
              <a:t> at a private </a:t>
            </a:r>
            <a:r>
              <a:rPr lang="de-AT" sz="4000" dirty="0" err="1">
                <a:latin typeface="+mn-lt"/>
              </a:rPr>
              <a:t>university</a:t>
            </a:r>
            <a:r>
              <a:rPr lang="de-AT" sz="4000" dirty="0">
                <a:latin typeface="+mn-lt"/>
              </a:rPr>
              <a:t>? </a:t>
            </a:r>
            <a:r>
              <a:rPr lang="de-AT" sz="2000" dirty="0">
                <a:latin typeface="+mn-lt"/>
              </a:rPr>
              <a:t>(</a:t>
            </a:r>
            <a:r>
              <a:rPr lang="en-US" sz="2000" dirty="0">
                <a:latin typeface="+mn-lt"/>
              </a:rPr>
              <a:t>Only those with study ambitions)</a:t>
            </a:r>
            <a:endParaRPr lang="de-AT" sz="2000" dirty="0">
              <a:latin typeface="+mn-lt"/>
            </a:endParaRPr>
          </a:p>
        </p:txBody>
      </p:sp>
      <p:cxnSp>
        <p:nvCxnSpPr>
          <p:cNvPr id="6" name="Straight Connector 5">
            <a:extLst>
              <a:ext uri="{FF2B5EF4-FFF2-40B4-BE49-F238E27FC236}">
                <a16:creationId xmlns:a16="http://schemas.microsoft.com/office/drawing/2014/main" id="{843680ED-437F-3ABA-FB4A-8F8F1C6FF49D}"/>
              </a:ext>
            </a:extLst>
          </p:cNvPr>
          <p:cNvCxnSpPr>
            <a:cxnSpLocks/>
          </p:cNvCxnSpPr>
          <p:nvPr/>
        </p:nvCxnSpPr>
        <p:spPr>
          <a:xfrm flipV="1">
            <a:off x="3952510" y="2492477"/>
            <a:ext cx="1592825" cy="1216742"/>
          </a:xfrm>
          <a:prstGeom prst="line">
            <a:avLst/>
          </a:prstGeom>
          <a:ln w="31750">
            <a:solidFill>
              <a:srgbClr val="C00000"/>
            </a:solidFill>
          </a:ln>
        </p:spPr>
        <p:style>
          <a:lnRef idx="2">
            <a:schemeClr val="accent1"/>
          </a:lnRef>
          <a:fillRef idx="0">
            <a:schemeClr val="accent1"/>
          </a:fillRef>
          <a:effectRef idx="1">
            <a:schemeClr val="accent1"/>
          </a:effectRef>
          <a:fontRef idx="minor">
            <a:schemeClr val="tx1"/>
          </a:fontRef>
        </p:style>
      </p:cxnSp>
      <p:sp>
        <p:nvSpPr>
          <p:cNvPr id="10" name="Oval 9">
            <a:extLst>
              <a:ext uri="{FF2B5EF4-FFF2-40B4-BE49-F238E27FC236}">
                <a16:creationId xmlns:a16="http://schemas.microsoft.com/office/drawing/2014/main" id="{46309917-59BF-42CF-EF19-197B6A13133D}"/>
              </a:ext>
            </a:extLst>
          </p:cNvPr>
          <p:cNvSpPr/>
          <p:nvPr/>
        </p:nvSpPr>
        <p:spPr>
          <a:xfrm>
            <a:off x="9429077" y="1522981"/>
            <a:ext cx="626923" cy="1938992"/>
          </a:xfrm>
          <a:prstGeom prst="ellipse">
            <a:avLst/>
          </a:prstGeom>
          <a:noFill/>
          <a:ln w="317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429149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C8EC4-3286-8C4C-8C7F-CCF36BF3EC6E}"/>
            </a:ext>
          </a:extLst>
        </p:cNvPr>
        <p:cNvGrpSpPr/>
        <p:nvPr/>
      </p:nvGrpSpPr>
      <p:grpSpPr>
        <a:xfrm>
          <a:off x="0" y="0"/>
          <a:ext cx="0" cy="0"/>
          <a:chOff x="0" y="0"/>
          <a:chExt cx="0" cy="0"/>
        </a:xfrm>
      </p:grpSpPr>
      <p:pic>
        <p:nvPicPr>
          <p:cNvPr id="3" name="Picture 2" descr="A black background with a black square&#10;&#10;AI-generated content may be incorrect.">
            <a:extLst>
              <a:ext uri="{FF2B5EF4-FFF2-40B4-BE49-F238E27FC236}">
                <a16:creationId xmlns:a16="http://schemas.microsoft.com/office/drawing/2014/main" id="{3BC22A72-8D9A-F1E3-6375-17F176A3BD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 name="Title 1">
            <a:extLst>
              <a:ext uri="{FF2B5EF4-FFF2-40B4-BE49-F238E27FC236}">
                <a16:creationId xmlns:a16="http://schemas.microsoft.com/office/drawing/2014/main" id="{EAA58BFA-BFE0-4A11-9778-D0D2C8F9685B}"/>
              </a:ext>
            </a:extLst>
          </p:cNvPr>
          <p:cNvSpPr>
            <a:spLocks noGrp="1"/>
          </p:cNvSpPr>
          <p:nvPr>
            <p:ph type="title"/>
          </p:nvPr>
        </p:nvSpPr>
        <p:spPr/>
        <p:txBody>
          <a:bodyPr>
            <a:normAutofit fontScale="90000"/>
          </a:bodyPr>
          <a:lstStyle/>
          <a:p>
            <a:r>
              <a:rPr lang="en-US" sz="3800" dirty="0">
                <a:latin typeface="+mn-lt"/>
              </a:rPr>
              <a:t>You can only find a job with personal connections, regardless of whether you have a public or private degree</a:t>
            </a:r>
            <a:br>
              <a:rPr lang="en-US" sz="3200" dirty="0">
                <a:latin typeface="+mn-lt"/>
              </a:rPr>
            </a:br>
            <a:r>
              <a:rPr lang="de-AT" sz="2200" dirty="0">
                <a:latin typeface="+mn-lt"/>
              </a:rPr>
              <a:t>(</a:t>
            </a:r>
            <a:r>
              <a:rPr lang="en-US" sz="2200" dirty="0">
                <a:latin typeface="+mn-lt"/>
              </a:rPr>
              <a:t>Only those with study ambitions)</a:t>
            </a:r>
            <a:endParaRPr lang="de-AT" sz="2200" dirty="0">
              <a:latin typeface="+mn-lt"/>
            </a:endParaRPr>
          </a:p>
        </p:txBody>
      </p:sp>
      <p:pic>
        <p:nvPicPr>
          <p:cNvPr id="5" name="Content Placeholder 4">
            <a:extLst>
              <a:ext uri="{FF2B5EF4-FFF2-40B4-BE49-F238E27FC236}">
                <a16:creationId xmlns:a16="http://schemas.microsoft.com/office/drawing/2014/main" id="{9DF35457-0822-9713-2788-D5E396E4E602}"/>
              </a:ext>
            </a:extLst>
          </p:cNvPr>
          <p:cNvPicPr>
            <a:picLocks noGrp="1" noChangeAspect="1"/>
          </p:cNvPicPr>
          <p:nvPr>
            <p:ph idx="1"/>
          </p:nvPr>
        </p:nvPicPr>
        <p:blipFill>
          <a:blip r:embed="rId3"/>
          <a:stretch>
            <a:fillRect/>
          </a:stretch>
        </p:blipFill>
        <p:spPr>
          <a:xfrm>
            <a:off x="1945500" y="1677256"/>
            <a:ext cx="7920000" cy="5176267"/>
          </a:xfrm>
          <a:prstGeom prst="rect">
            <a:avLst/>
          </a:prstGeom>
        </p:spPr>
      </p:pic>
    </p:spTree>
    <p:extLst>
      <p:ext uri="{BB962C8B-B14F-4D97-AF65-F5344CB8AC3E}">
        <p14:creationId xmlns:p14="http://schemas.microsoft.com/office/powerpoint/2010/main" val="2652964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B7CAF-FBAA-9CE7-7A66-96526AB791FC}"/>
            </a:ext>
          </a:extLst>
        </p:cNvPr>
        <p:cNvGrpSpPr/>
        <p:nvPr/>
      </p:nvGrpSpPr>
      <p:grpSpPr>
        <a:xfrm>
          <a:off x="0" y="0"/>
          <a:ext cx="0" cy="0"/>
          <a:chOff x="0" y="0"/>
          <a:chExt cx="0" cy="0"/>
        </a:xfrm>
      </p:grpSpPr>
      <p:pic>
        <p:nvPicPr>
          <p:cNvPr id="5" name="Content Placeholder 4" descr="A green square with white dots&#10;&#10;AI-generated content may be incorrect.">
            <a:extLst>
              <a:ext uri="{FF2B5EF4-FFF2-40B4-BE49-F238E27FC236}">
                <a16:creationId xmlns:a16="http://schemas.microsoft.com/office/drawing/2014/main" id="{EF745986-F17B-FC8A-D781-F1BB5197A2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481"/>
            <a:ext cx="12329160" cy="6941318"/>
          </a:xfrm>
          <a:prstGeom prst="rect">
            <a:avLst/>
          </a:prstGeom>
        </p:spPr>
      </p:pic>
      <p:pic>
        <p:nvPicPr>
          <p:cNvPr id="4" name="Picture 3" descr="A black background with a black square&#10;&#10;AI-generated content may be incorrect.">
            <a:extLst>
              <a:ext uri="{FF2B5EF4-FFF2-40B4-BE49-F238E27FC236}">
                <a16:creationId xmlns:a16="http://schemas.microsoft.com/office/drawing/2014/main" id="{0C99216B-A3F7-5DBF-E7C3-BAE47BAED8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 name="Title 1">
            <a:extLst>
              <a:ext uri="{FF2B5EF4-FFF2-40B4-BE49-F238E27FC236}">
                <a16:creationId xmlns:a16="http://schemas.microsoft.com/office/drawing/2014/main" id="{01B5F76A-7521-8C80-4396-E3BA053132A4}"/>
              </a:ext>
            </a:extLst>
          </p:cNvPr>
          <p:cNvSpPr>
            <a:spLocks noGrp="1"/>
          </p:cNvSpPr>
          <p:nvPr>
            <p:ph type="title"/>
          </p:nvPr>
        </p:nvSpPr>
        <p:spPr/>
        <p:txBody>
          <a:bodyPr>
            <a:normAutofit/>
          </a:bodyPr>
          <a:lstStyle/>
          <a:p>
            <a:r>
              <a:rPr lang="en-US" sz="4400" dirty="0">
                <a:latin typeface="+mn-lt"/>
              </a:rPr>
              <a:t>Reasons for or against studying at HE</a:t>
            </a:r>
            <a:endParaRPr lang="de-AT" sz="4400" dirty="0">
              <a:latin typeface="+mn-lt"/>
            </a:endParaRPr>
          </a:p>
        </p:txBody>
      </p:sp>
      <p:sp>
        <p:nvSpPr>
          <p:cNvPr id="3" name="Text Placeholder 2">
            <a:extLst>
              <a:ext uri="{FF2B5EF4-FFF2-40B4-BE49-F238E27FC236}">
                <a16:creationId xmlns:a16="http://schemas.microsoft.com/office/drawing/2014/main" id="{EAB7685C-8DBC-7C0F-E130-851CAF8B1512}"/>
              </a:ext>
            </a:extLst>
          </p:cNvPr>
          <p:cNvSpPr>
            <a:spLocks noGrp="1"/>
          </p:cNvSpPr>
          <p:nvPr>
            <p:ph type="body" idx="1"/>
          </p:nvPr>
        </p:nvSpPr>
        <p:spPr/>
        <p:txBody>
          <a:bodyPr/>
          <a:lstStyle/>
          <a:p>
            <a:endParaRPr lang="de-AT"/>
          </a:p>
        </p:txBody>
      </p:sp>
    </p:spTree>
    <p:extLst>
      <p:ext uri="{BB962C8B-B14F-4D97-AF65-F5344CB8AC3E}">
        <p14:creationId xmlns:p14="http://schemas.microsoft.com/office/powerpoint/2010/main" val="12001901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2A6A2-2616-928A-95E5-4D5D5D0127FD}"/>
            </a:ext>
          </a:extLst>
        </p:cNvPr>
        <p:cNvGrpSpPr/>
        <p:nvPr/>
      </p:nvGrpSpPr>
      <p:grpSpPr>
        <a:xfrm>
          <a:off x="0" y="0"/>
          <a:ext cx="0" cy="0"/>
          <a:chOff x="0" y="0"/>
          <a:chExt cx="0" cy="0"/>
        </a:xfrm>
      </p:grpSpPr>
      <p:pic>
        <p:nvPicPr>
          <p:cNvPr id="3" name="Picture 2" descr="A black background with a black square&#10;&#10;AI-generated content may be incorrect.">
            <a:extLst>
              <a:ext uri="{FF2B5EF4-FFF2-40B4-BE49-F238E27FC236}">
                <a16:creationId xmlns:a16="http://schemas.microsoft.com/office/drawing/2014/main" id="{21A7D6FD-DB3E-5559-ED7C-44F09AC5D2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 name="Title 1">
            <a:extLst>
              <a:ext uri="{FF2B5EF4-FFF2-40B4-BE49-F238E27FC236}">
                <a16:creationId xmlns:a16="http://schemas.microsoft.com/office/drawing/2014/main" id="{7E1AC373-D3E7-3027-8A30-09323FF877BF}"/>
              </a:ext>
            </a:extLst>
          </p:cNvPr>
          <p:cNvSpPr>
            <a:spLocks noGrp="1"/>
          </p:cNvSpPr>
          <p:nvPr>
            <p:ph type="title"/>
          </p:nvPr>
        </p:nvSpPr>
        <p:spPr/>
        <p:txBody>
          <a:bodyPr>
            <a:normAutofit/>
          </a:bodyPr>
          <a:lstStyle/>
          <a:p>
            <a:r>
              <a:rPr lang="de-AT" sz="4000" dirty="0" err="1">
                <a:latin typeface="+mn-lt"/>
              </a:rPr>
              <a:t>Why</a:t>
            </a:r>
            <a:r>
              <a:rPr lang="de-AT" sz="4000" dirty="0">
                <a:latin typeface="+mn-lt"/>
              </a:rPr>
              <a:t> </a:t>
            </a:r>
            <a:r>
              <a:rPr lang="de-AT" sz="4000" dirty="0" err="1">
                <a:latin typeface="+mn-lt"/>
              </a:rPr>
              <a:t>studying</a:t>
            </a:r>
            <a:r>
              <a:rPr lang="de-AT" sz="4000" dirty="0">
                <a:latin typeface="+mn-lt"/>
              </a:rPr>
              <a:t>? </a:t>
            </a:r>
            <a:r>
              <a:rPr lang="de-AT" sz="2000" dirty="0">
                <a:latin typeface="+mn-lt"/>
              </a:rPr>
              <a:t>(</a:t>
            </a:r>
            <a:r>
              <a:rPr lang="en-US" sz="2000" dirty="0">
                <a:latin typeface="+mn-lt"/>
              </a:rPr>
              <a:t>Only those with study ambitions)</a:t>
            </a:r>
            <a:endParaRPr lang="de-AT" sz="3200" dirty="0">
              <a:latin typeface="+mn-lt"/>
            </a:endParaRPr>
          </a:p>
        </p:txBody>
      </p:sp>
      <p:pic>
        <p:nvPicPr>
          <p:cNvPr id="7" name="Content Placeholder 6">
            <a:extLst>
              <a:ext uri="{FF2B5EF4-FFF2-40B4-BE49-F238E27FC236}">
                <a16:creationId xmlns:a16="http://schemas.microsoft.com/office/drawing/2014/main" id="{29B79868-B58B-5A8B-119A-9CBA36C24B7F}"/>
              </a:ext>
            </a:extLst>
          </p:cNvPr>
          <p:cNvPicPr>
            <a:picLocks noGrp="1" noChangeAspect="1"/>
          </p:cNvPicPr>
          <p:nvPr>
            <p:ph idx="1"/>
          </p:nvPr>
        </p:nvPicPr>
        <p:blipFill>
          <a:blip r:embed="rId3"/>
          <a:stretch>
            <a:fillRect/>
          </a:stretch>
        </p:blipFill>
        <p:spPr>
          <a:xfrm>
            <a:off x="2136000" y="1442167"/>
            <a:ext cx="7920000" cy="5176267"/>
          </a:xfrm>
          <a:prstGeom prst="rect">
            <a:avLst/>
          </a:prstGeom>
        </p:spPr>
      </p:pic>
    </p:spTree>
    <p:extLst>
      <p:ext uri="{BB962C8B-B14F-4D97-AF65-F5344CB8AC3E}">
        <p14:creationId xmlns:p14="http://schemas.microsoft.com/office/powerpoint/2010/main" val="147839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C001A-0BAC-3335-A75F-C89C78374843}"/>
            </a:ext>
          </a:extLst>
        </p:cNvPr>
        <p:cNvGrpSpPr/>
        <p:nvPr/>
      </p:nvGrpSpPr>
      <p:grpSpPr>
        <a:xfrm>
          <a:off x="0" y="0"/>
          <a:ext cx="0" cy="0"/>
          <a:chOff x="0" y="0"/>
          <a:chExt cx="0" cy="0"/>
        </a:xfrm>
      </p:grpSpPr>
      <p:pic>
        <p:nvPicPr>
          <p:cNvPr id="3" name="Picture 2" descr="A black background with a black square&#10;&#10;AI-generated content may be incorrect.">
            <a:extLst>
              <a:ext uri="{FF2B5EF4-FFF2-40B4-BE49-F238E27FC236}">
                <a16:creationId xmlns:a16="http://schemas.microsoft.com/office/drawing/2014/main" id="{E81A08BB-F445-7D74-2713-3915DE2130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 name="Title 1">
            <a:extLst>
              <a:ext uri="{FF2B5EF4-FFF2-40B4-BE49-F238E27FC236}">
                <a16:creationId xmlns:a16="http://schemas.microsoft.com/office/drawing/2014/main" id="{63B27DE1-7E57-BC47-4609-DB1368C63EC9}"/>
              </a:ext>
            </a:extLst>
          </p:cNvPr>
          <p:cNvSpPr>
            <a:spLocks noGrp="1"/>
          </p:cNvSpPr>
          <p:nvPr>
            <p:ph type="title"/>
          </p:nvPr>
        </p:nvSpPr>
        <p:spPr/>
        <p:txBody>
          <a:bodyPr>
            <a:normAutofit/>
          </a:bodyPr>
          <a:lstStyle/>
          <a:p>
            <a:r>
              <a:rPr lang="de-AT" sz="4000" dirty="0" err="1">
                <a:latin typeface="+mn-lt"/>
              </a:rPr>
              <a:t>Studying</a:t>
            </a:r>
            <a:r>
              <a:rPr lang="de-AT" sz="4000" dirty="0">
                <a:latin typeface="+mn-lt"/>
              </a:rPr>
              <a:t> </a:t>
            </a:r>
            <a:r>
              <a:rPr lang="de-AT" sz="4000" dirty="0" err="1">
                <a:latin typeface="+mn-lt"/>
              </a:rPr>
              <a:t>to</a:t>
            </a:r>
            <a:r>
              <a:rPr lang="de-AT" sz="4000" dirty="0">
                <a:latin typeface="+mn-lt"/>
              </a:rPr>
              <a:t> </a:t>
            </a:r>
            <a:r>
              <a:rPr lang="de-AT" sz="4000" dirty="0" err="1">
                <a:latin typeface="+mn-lt"/>
              </a:rPr>
              <a:t>expand</a:t>
            </a:r>
            <a:r>
              <a:rPr lang="de-AT" sz="4000" dirty="0">
                <a:latin typeface="+mn-lt"/>
              </a:rPr>
              <a:t> </a:t>
            </a:r>
            <a:r>
              <a:rPr lang="de-AT" sz="4000" dirty="0" err="1">
                <a:latin typeface="+mn-lt"/>
              </a:rPr>
              <a:t>knowledge</a:t>
            </a:r>
            <a:r>
              <a:rPr lang="de-AT" sz="4000" dirty="0">
                <a:latin typeface="+mn-lt"/>
              </a:rPr>
              <a:t> </a:t>
            </a:r>
            <a:r>
              <a:rPr lang="de-AT" sz="2000" dirty="0">
                <a:latin typeface="+mn-lt"/>
              </a:rPr>
              <a:t>(</a:t>
            </a:r>
            <a:r>
              <a:rPr lang="en-US" sz="2000" dirty="0">
                <a:latin typeface="+mn-lt"/>
              </a:rPr>
              <a:t>Only those with study ambitions)</a:t>
            </a:r>
            <a:endParaRPr lang="de-AT" sz="2000" dirty="0">
              <a:latin typeface="+mn-lt"/>
            </a:endParaRPr>
          </a:p>
        </p:txBody>
      </p:sp>
      <p:pic>
        <p:nvPicPr>
          <p:cNvPr id="6" name="Content Placeholder 5">
            <a:extLst>
              <a:ext uri="{FF2B5EF4-FFF2-40B4-BE49-F238E27FC236}">
                <a16:creationId xmlns:a16="http://schemas.microsoft.com/office/drawing/2014/main" id="{47B0BEC8-8DCB-34EA-1692-765D998EF32E}"/>
              </a:ext>
            </a:extLst>
          </p:cNvPr>
          <p:cNvPicPr>
            <a:picLocks noGrp="1" noChangeAspect="1"/>
          </p:cNvPicPr>
          <p:nvPr>
            <p:ph idx="1"/>
          </p:nvPr>
        </p:nvPicPr>
        <p:blipFill>
          <a:blip r:embed="rId3"/>
          <a:stretch>
            <a:fillRect/>
          </a:stretch>
        </p:blipFill>
        <p:spPr>
          <a:xfrm>
            <a:off x="838200" y="1367408"/>
            <a:ext cx="7920000" cy="5176267"/>
          </a:xfrm>
          <a:prstGeom prst="rect">
            <a:avLst/>
          </a:prstGeom>
        </p:spPr>
      </p:pic>
      <p:cxnSp>
        <p:nvCxnSpPr>
          <p:cNvPr id="7" name="Straight Connector 6">
            <a:extLst>
              <a:ext uri="{FF2B5EF4-FFF2-40B4-BE49-F238E27FC236}">
                <a16:creationId xmlns:a16="http://schemas.microsoft.com/office/drawing/2014/main" id="{0C78D5D8-60C8-38AA-A228-AE6BC453E725}"/>
              </a:ext>
            </a:extLst>
          </p:cNvPr>
          <p:cNvCxnSpPr>
            <a:cxnSpLocks/>
          </p:cNvCxnSpPr>
          <p:nvPr/>
        </p:nvCxnSpPr>
        <p:spPr>
          <a:xfrm flipV="1">
            <a:off x="2802252" y="2027083"/>
            <a:ext cx="1317522" cy="1809136"/>
          </a:xfrm>
          <a:prstGeom prst="line">
            <a:avLst/>
          </a:prstGeom>
          <a:ln w="31750">
            <a:solidFill>
              <a:srgbClr val="C00000"/>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11B73ED7-492B-CFB6-87F4-176E19BAECF8}"/>
              </a:ext>
            </a:extLst>
          </p:cNvPr>
          <p:cNvSpPr txBox="1"/>
          <p:nvPr/>
        </p:nvSpPr>
        <p:spPr>
          <a:xfrm>
            <a:off x="9025473" y="1313019"/>
            <a:ext cx="2976772" cy="2246769"/>
          </a:xfrm>
          <a:prstGeom prst="rect">
            <a:avLst/>
          </a:prstGeom>
          <a:solidFill>
            <a:schemeClr val="bg1"/>
          </a:solidFill>
        </p:spPr>
        <p:txBody>
          <a:bodyPr wrap="square">
            <a:spAutoFit/>
          </a:bodyPr>
          <a:lstStyle/>
          <a:p>
            <a:r>
              <a:rPr lang="en-US" sz="2000" dirty="0"/>
              <a:t>The steepest relationship in the entire survey: </a:t>
            </a:r>
            <a:br>
              <a:rPr lang="en-US" sz="2000" dirty="0"/>
            </a:br>
            <a:r>
              <a:rPr lang="en-US" sz="2000" dirty="0"/>
              <a:t>the better the performance at school, the more likely school leavers want to study to expand their knowledge.</a:t>
            </a:r>
          </a:p>
        </p:txBody>
      </p:sp>
      <p:sp>
        <p:nvSpPr>
          <p:cNvPr id="12" name="TextBox 11">
            <a:extLst>
              <a:ext uri="{FF2B5EF4-FFF2-40B4-BE49-F238E27FC236}">
                <a16:creationId xmlns:a16="http://schemas.microsoft.com/office/drawing/2014/main" id="{5F59C1FB-15EB-8D7D-C7BA-8081EE1B38B4}"/>
              </a:ext>
            </a:extLst>
          </p:cNvPr>
          <p:cNvSpPr txBox="1"/>
          <p:nvPr/>
        </p:nvSpPr>
        <p:spPr>
          <a:xfrm>
            <a:off x="9025473" y="3559788"/>
            <a:ext cx="2976772" cy="1323439"/>
          </a:xfrm>
          <a:prstGeom prst="rect">
            <a:avLst/>
          </a:prstGeom>
          <a:solidFill>
            <a:schemeClr val="bg1"/>
          </a:solidFill>
        </p:spPr>
        <p:txBody>
          <a:bodyPr wrap="square">
            <a:spAutoFit/>
          </a:bodyPr>
          <a:lstStyle/>
          <a:p>
            <a:r>
              <a:rPr lang="en-US" sz="2000" dirty="0"/>
              <a:t>Excellent pupils are much more likely to plan to study science or medicine.</a:t>
            </a:r>
          </a:p>
        </p:txBody>
      </p:sp>
      <p:cxnSp>
        <p:nvCxnSpPr>
          <p:cNvPr id="13" name="Straight Connector 12">
            <a:extLst>
              <a:ext uri="{FF2B5EF4-FFF2-40B4-BE49-F238E27FC236}">
                <a16:creationId xmlns:a16="http://schemas.microsoft.com/office/drawing/2014/main" id="{815CD9D1-94B1-6B0C-EE47-B277C26C6B0F}"/>
              </a:ext>
            </a:extLst>
          </p:cNvPr>
          <p:cNvCxnSpPr>
            <a:cxnSpLocks/>
          </p:cNvCxnSpPr>
          <p:nvPr/>
        </p:nvCxnSpPr>
        <p:spPr>
          <a:xfrm>
            <a:off x="6577781" y="3374103"/>
            <a:ext cx="1327355" cy="0"/>
          </a:xfrm>
          <a:prstGeom prst="line">
            <a:avLst/>
          </a:prstGeom>
          <a:ln w="31750">
            <a:solidFill>
              <a:srgbClr val="C00000"/>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860C8E3-6231-C02A-3FEE-5F01FC066788}"/>
              </a:ext>
            </a:extLst>
          </p:cNvPr>
          <p:cNvSpPr txBox="1"/>
          <p:nvPr/>
        </p:nvSpPr>
        <p:spPr>
          <a:xfrm>
            <a:off x="9025473" y="4883227"/>
            <a:ext cx="2976772" cy="1015663"/>
          </a:xfrm>
          <a:prstGeom prst="rect">
            <a:avLst/>
          </a:prstGeom>
          <a:solidFill>
            <a:schemeClr val="bg1"/>
          </a:solidFill>
        </p:spPr>
        <p:txBody>
          <a:bodyPr wrap="square">
            <a:spAutoFit/>
          </a:bodyPr>
          <a:lstStyle/>
          <a:p>
            <a:r>
              <a:rPr lang="en-US" sz="2000" dirty="0"/>
              <a:t>Expansion of knowledge is not related to the parents’ level of education. </a:t>
            </a:r>
          </a:p>
        </p:txBody>
      </p:sp>
      <p:pic>
        <p:nvPicPr>
          <p:cNvPr id="23" name="Picture 22">
            <a:extLst>
              <a:ext uri="{FF2B5EF4-FFF2-40B4-BE49-F238E27FC236}">
                <a16:creationId xmlns:a16="http://schemas.microsoft.com/office/drawing/2014/main" id="{A316A4B5-80B1-ADDA-1CDE-F8E61248C00C}"/>
              </a:ext>
            </a:extLst>
          </p:cNvPr>
          <p:cNvPicPr>
            <a:picLocks noChangeAspect="1"/>
          </p:cNvPicPr>
          <p:nvPr/>
        </p:nvPicPr>
        <p:blipFill>
          <a:blip r:embed="rId4"/>
          <a:stretch>
            <a:fillRect/>
          </a:stretch>
        </p:blipFill>
        <p:spPr>
          <a:xfrm>
            <a:off x="11045643" y="5508310"/>
            <a:ext cx="409632" cy="390580"/>
          </a:xfrm>
          <a:prstGeom prst="rect">
            <a:avLst/>
          </a:prstGeom>
        </p:spPr>
      </p:pic>
    </p:spTree>
    <p:extLst>
      <p:ext uri="{BB962C8B-B14F-4D97-AF65-F5344CB8AC3E}">
        <p14:creationId xmlns:p14="http://schemas.microsoft.com/office/powerpoint/2010/main" val="492249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8D2C0-D713-8CF8-FA1B-D9B67671F8E4}"/>
            </a:ext>
          </a:extLst>
        </p:cNvPr>
        <p:cNvGrpSpPr/>
        <p:nvPr/>
      </p:nvGrpSpPr>
      <p:grpSpPr>
        <a:xfrm>
          <a:off x="0" y="0"/>
          <a:ext cx="0" cy="0"/>
          <a:chOff x="0" y="0"/>
          <a:chExt cx="0" cy="0"/>
        </a:xfrm>
      </p:grpSpPr>
      <p:pic>
        <p:nvPicPr>
          <p:cNvPr id="3" name="Picture 2" descr="A black background with a black square&#10;&#10;AI-generated content may be incorrect.">
            <a:extLst>
              <a:ext uri="{FF2B5EF4-FFF2-40B4-BE49-F238E27FC236}">
                <a16:creationId xmlns:a16="http://schemas.microsoft.com/office/drawing/2014/main" id="{9D130F46-0D97-DD86-2945-CC0540BD82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pic>
        <p:nvPicPr>
          <p:cNvPr id="5" name="Content Placeholder 4">
            <a:extLst>
              <a:ext uri="{FF2B5EF4-FFF2-40B4-BE49-F238E27FC236}">
                <a16:creationId xmlns:a16="http://schemas.microsoft.com/office/drawing/2014/main" id="{3FAC22E5-AEC8-6784-669C-150C6B6D3B8C}"/>
              </a:ext>
            </a:extLst>
          </p:cNvPr>
          <p:cNvPicPr>
            <a:picLocks noGrp="1" noChangeAspect="1"/>
          </p:cNvPicPr>
          <p:nvPr>
            <p:ph idx="1"/>
          </p:nvPr>
        </p:nvPicPr>
        <p:blipFill>
          <a:blip r:embed="rId3"/>
          <a:stretch>
            <a:fillRect/>
          </a:stretch>
        </p:blipFill>
        <p:spPr>
          <a:xfrm>
            <a:off x="749712" y="1490100"/>
            <a:ext cx="7920000" cy="5176267"/>
          </a:xfrm>
          <a:prstGeom prst="rect">
            <a:avLst/>
          </a:prstGeom>
        </p:spPr>
      </p:pic>
      <p:sp>
        <p:nvSpPr>
          <p:cNvPr id="2" name="Title 1">
            <a:extLst>
              <a:ext uri="{FF2B5EF4-FFF2-40B4-BE49-F238E27FC236}">
                <a16:creationId xmlns:a16="http://schemas.microsoft.com/office/drawing/2014/main" id="{9FABE2D1-DD84-3677-66A6-815C1D77A1A5}"/>
              </a:ext>
            </a:extLst>
          </p:cNvPr>
          <p:cNvSpPr>
            <a:spLocks noGrp="1"/>
          </p:cNvSpPr>
          <p:nvPr>
            <p:ph type="title"/>
          </p:nvPr>
        </p:nvSpPr>
        <p:spPr/>
        <p:txBody>
          <a:bodyPr>
            <a:normAutofit/>
          </a:bodyPr>
          <a:lstStyle/>
          <a:p>
            <a:r>
              <a:rPr lang="en-US" sz="4000" dirty="0">
                <a:latin typeface="+mn-lt"/>
              </a:rPr>
              <a:t>I will study to meet my parents' expectations</a:t>
            </a:r>
            <a:br>
              <a:rPr lang="en-US" sz="3200" dirty="0">
                <a:latin typeface="+mn-lt"/>
              </a:rPr>
            </a:br>
            <a:r>
              <a:rPr lang="de-AT" sz="2000" dirty="0">
                <a:latin typeface="+mn-lt"/>
              </a:rPr>
              <a:t>(</a:t>
            </a:r>
            <a:r>
              <a:rPr lang="en-US" sz="2000" dirty="0">
                <a:latin typeface="+mn-lt"/>
              </a:rPr>
              <a:t>Only those with study ambitions)</a:t>
            </a:r>
            <a:endParaRPr lang="de-AT" sz="2000" dirty="0">
              <a:latin typeface="+mn-lt"/>
            </a:endParaRPr>
          </a:p>
        </p:txBody>
      </p:sp>
      <p:sp>
        <p:nvSpPr>
          <p:cNvPr id="9" name="TextBox 8">
            <a:extLst>
              <a:ext uri="{FF2B5EF4-FFF2-40B4-BE49-F238E27FC236}">
                <a16:creationId xmlns:a16="http://schemas.microsoft.com/office/drawing/2014/main" id="{48730E8B-7DEC-1C59-9EFA-0B60534AE924}"/>
              </a:ext>
            </a:extLst>
          </p:cNvPr>
          <p:cNvSpPr txBox="1"/>
          <p:nvPr/>
        </p:nvSpPr>
        <p:spPr>
          <a:xfrm>
            <a:off x="8760544" y="1351119"/>
            <a:ext cx="3234811" cy="5324535"/>
          </a:xfrm>
          <a:prstGeom prst="rect">
            <a:avLst/>
          </a:prstGeom>
          <a:solidFill>
            <a:schemeClr val="bg1"/>
          </a:solidFill>
        </p:spPr>
        <p:txBody>
          <a:bodyPr wrap="square">
            <a:spAutoFit/>
          </a:bodyPr>
          <a:lstStyle/>
          <a:p>
            <a:r>
              <a:rPr lang="en-US" sz="2000" dirty="0"/>
              <a:t>23% study (also) to fulfil their parents' expectations. That is quite a high figure.</a:t>
            </a:r>
          </a:p>
          <a:p>
            <a:r>
              <a:rPr lang="en-US" sz="2000" dirty="0"/>
              <a:t>But there are no groups that explicitly stand out here. Slightly more men state this, slightly more pupils with only adequate performance and slightly more from richer but also poorer families. And the parents' level of education has practically no influence.</a:t>
            </a:r>
            <a:br>
              <a:rPr lang="en-US" sz="2000" dirty="0"/>
            </a:br>
            <a:r>
              <a:rPr lang="en-US" sz="2000" dirty="0"/>
              <a:t>The homogeneous pattern is the second surprising result here.</a:t>
            </a:r>
          </a:p>
        </p:txBody>
      </p:sp>
    </p:spTree>
    <p:extLst>
      <p:ext uri="{BB962C8B-B14F-4D97-AF65-F5344CB8AC3E}">
        <p14:creationId xmlns:p14="http://schemas.microsoft.com/office/powerpoint/2010/main" val="3752211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34B3D-AF40-E443-3432-1C445147FF8C}"/>
            </a:ext>
          </a:extLst>
        </p:cNvPr>
        <p:cNvGrpSpPr/>
        <p:nvPr/>
      </p:nvGrpSpPr>
      <p:grpSpPr>
        <a:xfrm>
          <a:off x="0" y="0"/>
          <a:ext cx="0" cy="0"/>
          <a:chOff x="0" y="0"/>
          <a:chExt cx="0" cy="0"/>
        </a:xfrm>
      </p:grpSpPr>
      <p:pic>
        <p:nvPicPr>
          <p:cNvPr id="3" name="Picture 2" descr="A black background with a black square&#10;&#10;AI-generated content may be incorrect.">
            <a:extLst>
              <a:ext uri="{FF2B5EF4-FFF2-40B4-BE49-F238E27FC236}">
                <a16:creationId xmlns:a16="http://schemas.microsoft.com/office/drawing/2014/main" id="{F29A2A8F-0957-1214-508E-8A1EFCD1AA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 name="Title 1">
            <a:extLst>
              <a:ext uri="{FF2B5EF4-FFF2-40B4-BE49-F238E27FC236}">
                <a16:creationId xmlns:a16="http://schemas.microsoft.com/office/drawing/2014/main" id="{A5844889-78D3-7931-94BC-89D75BCF6783}"/>
              </a:ext>
            </a:extLst>
          </p:cNvPr>
          <p:cNvSpPr>
            <a:spLocks noGrp="1"/>
          </p:cNvSpPr>
          <p:nvPr>
            <p:ph type="title"/>
          </p:nvPr>
        </p:nvSpPr>
        <p:spPr/>
        <p:txBody>
          <a:bodyPr>
            <a:normAutofit/>
          </a:bodyPr>
          <a:lstStyle/>
          <a:p>
            <a:r>
              <a:rPr lang="en-US" dirty="0">
                <a:latin typeface="+mn-lt"/>
              </a:rPr>
              <a:t>I will study to contribute to society with </a:t>
            </a:r>
            <a:br>
              <a:rPr lang="en-US" dirty="0">
                <a:latin typeface="+mn-lt"/>
              </a:rPr>
            </a:br>
            <a:r>
              <a:rPr lang="en-US" dirty="0">
                <a:latin typeface="+mn-lt"/>
              </a:rPr>
              <a:t>my future work </a:t>
            </a:r>
            <a:r>
              <a:rPr lang="de-AT" sz="2000" dirty="0">
                <a:latin typeface="+mn-lt"/>
              </a:rPr>
              <a:t>(</a:t>
            </a:r>
            <a:r>
              <a:rPr lang="en-US" sz="2000" dirty="0">
                <a:latin typeface="+mn-lt"/>
              </a:rPr>
              <a:t>Only those with study ambitions)</a:t>
            </a:r>
            <a:endParaRPr lang="de-AT" sz="2000" dirty="0">
              <a:latin typeface="+mn-lt"/>
            </a:endParaRPr>
          </a:p>
        </p:txBody>
      </p:sp>
      <p:sp>
        <p:nvSpPr>
          <p:cNvPr id="9" name="TextBox 8">
            <a:extLst>
              <a:ext uri="{FF2B5EF4-FFF2-40B4-BE49-F238E27FC236}">
                <a16:creationId xmlns:a16="http://schemas.microsoft.com/office/drawing/2014/main" id="{7B17B950-AF19-D323-CAAC-D1630F23CAE4}"/>
              </a:ext>
            </a:extLst>
          </p:cNvPr>
          <p:cNvSpPr txBox="1"/>
          <p:nvPr/>
        </p:nvSpPr>
        <p:spPr>
          <a:xfrm>
            <a:off x="8760544" y="1401919"/>
            <a:ext cx="3234811" cy="3785652"/>
          </a:xfrm>
          <a:prstGeom prst="rect">
            <a:avLst/>
          </a:prstGeom>
          <a:solidFill>
            <a:schemeClr val="bg1"/>
          </a:solidFill>
        </p:spPr>
        <p:txBody>
          <a:bodyPr wrap="square">
            <a:spAutoFit/>
          </a:bodyPr>
          <a:lstStyle/>
          <a:p>
            <a:r>
              <a:rPr lang="en-US" sz="2000" dirty="0"/>
              <a:t>54% want to contribute to society with their future job. That is a high figure!</a:t>
            </a:r>
          </a:p>
          <a:p>
            <a:endParaRPr lang="en-US" sz="2000" dirty="0"/>
          </a:p>
          <a:p>
            <a:r>
              <a:rPr lang="en-US" sz="2000" dirty="0"/>
              <a:t>Fortunately, more than half of almost all groups agree with this.</a:t>
            </a:r>
          </a:p>
          <a:p>
            <a:endParaRPr lang="en-US" sz="2000" dirty="0"/>
          </a:p>
          <a:p>
            <a:r>
              <a:rPr lang="en-US" sz="2000" dirty="0"/>
              <a:t>Only according to academic performance are there again clearer differences.</a:t>
            </a:r>
          </a:p>
        </p:txBody>
      </p:sp>
      <p:pic>
        <p:nvPicPr>
          <p:cNvPr id="6" name="Content Placeholder 5">
            <a:extLst>
              <a:ext uri="{FF2B5EF4-FFF2-40B4-BE49-F238E27FC236}">
                <a16:creationId xmlns:a16="http://schemas.microsoft.com/office/drawing/2014/main" id="{DE9D7D41-75D6-89E0-26A3-C530751BED63}"/>
              </a:ext>
            </a:extLst>
          </p:cNvPr>
          <p:cNvPicPr>
            <a:picLocks noGrp="1" noChangeAspect="1"/>
          </p:cNvPicPr>
          <p:nvPr>
            <p:ph idx="1"/>
          </p:nvPr>
        </p:nvPicPr>
        <p:blipFill>
          <a:blip r:embed="rId3"/>
          <a:stretch>
            <a:fillRect/>
          </a:stretch>
        </p:blipFill>
        <p:spPr>
          <a:xfrm>
            <a:off x="840544" y="1550187"/>
            <a:ext cx="7920000" cy="5176267"/>
          </a:xfrm>
          <a:prstGeom prst="rect">
            <a:avLst/>
          </a:prstGeom>
        </p:spPr>
      </p:pic>
      <p:cxnSp>
        <p:nvCxnSpPr>
          <p:cNvPr id="7" name="Straight Connector 6">
            <a:extLst>
              <a:ext uri="{FF2B5EF4-FFF2-40B4-BE49-F238E27FC236}">
                <a16:creationId xmlns:a16="http://schemas.microsoft.com/office/drawing/2014/main" id="{D309B446-C670-D941-C107-ADA32742B00D}"/>
              </a:ext>
            </a:extLst>
          </p:cNvPr>
          <p:cNvCxnSpPr>
            <a:cxnSpLocks/>
          </p:cNvCxnSpPr>
          <p:nvPr/>
        </p:nvCxnSpPr>
        <p:spPr>
          <a:xfrm flipV="1">
            <a:off x="2733368" y="2733777"/>
            <a:ext cx="1376516" cy="904568"/>
          </a:xfrm>
          <a:prstGeom prst="line">
            <a:avLst/>
          </a:prstGeom>
          <a:ln w="31750">
            <a:solidFill>
              <a:srgbClr val="C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614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4056C-D7F6-2786-F031-B6454FB0C30B}"/>
            </a:ext>
          </a:extLst>
        </p:cNvPr>
        <p:cNvGrpSpPr/>
        <p:nvPr/>
      </p:nvGrpSpPr>
      <p:grpSpPr>
        <a:xfrm>
          <a:off x="0" y="0"/>
          <a:ext cx="0" cy="0"/>
          <a:chOff x="0" y="0"/>
          <a:chExt cx="0" cy="0"/>
        </a:xfrm>
      </p:grpSpPr>
      <p:pic>
        <p:nvPicPr>
          <p:cNvPr id="3" name="Picture 2" descr="A black background with a black square&#10;&#10;AI-generated content may be incorrect.">
            <a:extLst>
              <a:ext uri="{FF2B5EF4-FFF2-40B4-BE49-F238E27FC236}">
                <a16:creationId xmlns:a16="http://schemas.microsoft.com/office/drawing/2014/main" id="{C66F268F-0FEE-14B2-C01B-DE5BC0DFA1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 name="Title 1">
            <a:extLst>
              <a:ext uri="{FF2B5EF4-FFF2-40B4-BE49-F238E27FC236}">
                <a16:creationId xmlns:a16="http://schemas.microsoft.com/office/drawing/2014/main" id="{3625BED9-DB04-1D5A-B9C9-C00B061E4605}"/>
              </a:ext>
            </a:extLst>
          </p:cNvPr>
          <p:cNvSpPr>
            <a:spLocks noGrp="1"/>
          </p:cNvSpPr>
          <p:nvPr>
            <p:ph type="title"/>
          </p:nvPr>
        </p:nvSpPr>
        <p:spPr/>
        <p:txBody>
          <a:bodyPr>
            <a:normAutofit/>
          </a:bodyPr>
          <a:lstStyle/>
          <a:p>
            <a:r>
              <a:rPr lang="en-US" sz="4000" dirty="0">
                <a:latin typeface="+mn-lt"/>
              </a:rPr>
              <a:t>Why don't high school graduates want to continue studying?</a:t>
            </a:r>
            <a:r>
              <a:rPr lang="en-US" sz="2800" dirty="0">
                <a:latin typeface="+mn-lt"/>
              </a:rPr>
              <a:t> </a:t>
            </a:r>
            <a:r>
              <a:rPr lang="en-US" sz="2000" dirty="0">
                <a:latin typeface="+mn-lt"/>
              </a:rPr>
              <a:t>(Multiple answers possible, only those with study ambitions)</a:t>
            </a:r>
            <a:endParaRPr lang="de-AT" sz="2000" dirty="0">
              <a:latin typeface="+mn-lt"/>
            </a:endParaRPr>
          </a:p>
        </p:txBody>
      </p:sp>
      <p:pic>
        <p:nvPicPr>
          <p:cNvPr id="9" name="Content Placeholder 8">
            <a:extLst>
              <a:ext uri="{FF2B5EF4-FFF2-40B4-BE49-F238E27FC236}">
                <a16:creationId xmlns:a16="http://schemas.microsoft.com/office/drawing/2014/main" id="{8500FF01-9E13-DE5B-B106-E941F28AA3F7}"/>
              </a:ext>
            </a:extLst>
          </p:cNvPr>
          <p:cNvPicPr>
            <a:picLocks noGrp="1" noChangeAspect="1"/>
          </p:cNvPicPr>
          <p:nvPr>
            <p:ph idx="1"/>
          </p:nvPr>
        </p:nvPicPr>
        <p:blipFill>
          <a:blip r:embed="rId3"/>
          <a:stretch>
            <a:fillRect/>
          </a:stretch>
        </p:blipFill>
        <p:spPr>
          <a:xfrm>
            <a:off x="838200" y="1662831"/>
            <a:ext cx="7920000" cy="5176267"/>
          </a:xfrm>
          <a:prstGeom prst="rect">
            <a:avLst/>
          </a:prstGeom>
        </p:spPr>
      </p:pic>
      <p:sp>
        <p:nvSpPr>
          <p:cNvPr id="10" name="TextBox 9">
            <a:extLst>
              <a:ext uri="{FF2B5EF4-FFF2-40B4-BE49-F238E27FC236}">
                <a16:creationId xmlns:a16="http://schemas.microsoft.com/office/drawing/2014/main" id="{DA1886C4-CAFC-4C49-AD2A-A671384315B2}"/>
              </a:ext>
            </a:extLst>
          </p:cNvPr>
          <p:cNvSpPr txBox="1"/>
          <p:nvPr/>
        </p:nvSpPr>
        <p:spPr>
          <a:xfrm>
            <a:off x="8758200" y="1553909"/>
            <a:ext cx="3234811" cy="4401205"/>
          </a:xfrm>
          <a:prstGeom prst="rect">
            <a:avLst/>
          </a:prstGeom>
          <a:solidFill>
            <a:schemeClr val="bg1"/>
          </a:solidFill>
        </p:spPr>
        <p:txBody>
          <a:bodyPr wrap="square">
            <a:spAutoFit/>
          </a:bodyPr>
          <a:lstStyle/>
          <a:p>
            <a:r>
              <a:rPr lang="en-US" sz="2000" dirty="0"/>
              <a:t>6% explicitly do not want to study. The most common reasons for this are self-employment or direct career entry.</a:t>
            </a:r>
          </a:p>
          <a:p>
            <a:endParaRPr lang="en-US" sz="2000" dirty="0"/>
          </a:p>
          <a:p>
            <a:r>
              <a:rPr lang="en-US" sz="2000" dirty="0"/>
              <a:t>But please note: 38% of 6% are only 2.3% of ALL school graduates and 31% of 6% are only 1.8% of ALL school graduates - so both groups are quite small and those who give other reasons for not studying are even fewer.</a:t>
            </a:r>
          </a:p>
        </p:txBody>
      </p:sp>
    </p:spTree>
    <p:extLst>
      <p:ext uri="{BB962C8B-B14F-4D97-AF65-F5344CB8AC3E}">
        <p14:creationId xmlns:p14="http://schemas.microsoft.com/office/powerpoint/2010/main" val="17445623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90D23-083E-91FE-E50F-26B879381B75}"/>
            </a:ext>
          </a:extLst>
        </p:cNvPr>
        <p:cNvGrpSpPr/>
        <p:nvPr/>
      </p:nvGrpSpPr>
      <p:grpSpPr>
        <a:xfrm>
          <a:off x="0" y="0"/>
          <a:ext cx="0" cy="0"/>
          <a:chOff x="0" y="0"/>
          <a:chExt cx="0" cy="0"/>
        </a:xfrm>
      </p:grpSpPr>
      <p:pic>
        <p:nvPicPr>
          <p:cNvPr id="3" name="Picture 2" descr="A black background with a black square&#10;&#10;AI-generated content may be incorrect.">
            <a:extLst>
              <a:ext uri="{FF2B5EF4-FFF2-40B4-BE49-F238E27FC236}">
                <a16:creationId xmlns:a16="http://schemas.microsoft.com/office/drawing/2014/main" id="{EEEF8307-7C3D-6DF8-7DFF-5C9222AB1F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pic>
        <p:nvPicPr>
          <p:cNvPr id="5" name="Content Placeholder 4">
            <a:extLst>
              <a:ext uri="{FF2B5EF4-FFF2-40B4-BE49-F238E27FC236}">
                <a16:creationId xmlns:a16="http://schemas.microsoft.com/office/drawing/2014/main" id="{B41494AB-5A0B-0D59-D3B9-DB78FB85FEAC}"/>
              </a:ext>
            </a:extLst>
          </p:cNvPr>
          <p:cNvPicPr>
            <a:picLocks noGrp="1" noChangeAspect="1"/>
          </p:cNvPicPr>
          <p:nvPr>
            <p:ph idx="1"/>
          </p:nvPr>
        </p:nvPicPr>
        <p:blipFill>
          <a:blip r:embed="rId3"/>
          <a:stretch>
            <a:fillRect/>
          </a:stretch>
        </p:blipFill>
        <p:spPr>
          <a:xfrm>
            <a:off x="438437" y="1518367"/>
            <a:ext cx="7920000" cy="5171081"/>
          </a:xfrm>
          <a:prstGeom prst="rect">
            <a:avLst/>
          </a:prstGeom>
        </p:spPr>
      </p:pic>
      <p:sp>
        <p:nvSpPr>
          <p:cNvPr id="2" name="Title 1">
            <a:extLst>
              <a:ext uri="{FF2B5EF4-FFF2-40B4-BE49-F238E27FC236}">
                <a16:creationId xmlns:a16="http://schemas.microsoft.com/office/drawing/2014/main" id="{FC53BA42-5A67-DAAC-46F1-2DBFE024083A}"/>
              </a:ext>
            </a:extLst>
          </p:cNvPr>
          <p:cNvSpPr>
            <a:spLocks noGrp="1"/>
          </p:cNvSpPr>
          <p:nvPr>
            <p:ph type="title"/>
          </p:nvPr>
        </p:nvSpPr>
        <p:spPr/>
        <p:txBody>
          <a:bodyPr>
            <a:normAutofit fontScale="90000"/>
          </a:bodyPr>
          <a:lstStyle/>
          <a:p>
            <a:r>
              <a:rPr lang="en-US" dirty="0">
                <a:latin typeface="+mn-lt"/>
              </a:rPr>
              <a:t>Why do high school graduates not want to continue studying? </a:t>
            </a:r>
            <a:r>
              <a:rPr lang="en-US" sz="2200" dirty="0">
                <a:latin typeface="+mn-lt"/>
              </a:rPr>
              <a:t>(Multiple answers possible, only those with study ambitions)</a:t>
            </a:r>
            <a:endParaRPr lang="de-AT" sz="2000" dirty="0"/>
          </a:p>
        </p:txBody>
      </p:sp>
      <p:sp>
        <p:nvSpPr>
          <p:cNvPr id="11" name="TextBox 10">
            <a:extLst>
              <a:ext uri="{FF2B5EF4-FFF2-40B4-BE49-F238E27FC236}">
                <a16:creationId xmlns:a16="http://schemas.microsoft.com/office/drawing/2014/main" id="{E12A5833-181A-64D2-C052-11565254B3C9}"/>
              </a:ext>
            </a:extLst>
          </p:cNvPr>
          <p:cNvSpPr txBox="1"/>
          <p:nvPr/>
        </p:nvSpPr>
        <p:spPr>
          <a:xfrm>
            <a:off x="8548582" y="1518367"/>
            <a:ext cx="3442445" cy="5016758"/>
          </a:xfrm>
          <a:prstGeom prst="rect">
            <a:avLst/>
          </a:prstGeom>
          <a:solidFill>
            <a:schemeClr val="bg1"/>
          </a:solidFill>
        </p:spPr>
        <p:txBody>
          <a:bodyPr wrap="square">
            <a:spAutoFit/>
          </a:bodyPr>
          <a:lstStyle/>
          <a:p>
            <a:r>
              <a:rPr lang="en-US" sz="2000" dirty="0"/>
              <a:t>There are major gender differences as to why school graduates do not want to go to HE.</a:t>
            </a:r>
          </a:p>
          <a:p>
            <a:r>
              <a:rPr lang="en-US" sz="2000" dirty="0"/>
              <a:t> </a:t>
            </a:r>
            <a:br>
              <a:rPr lang="en-US" sz="2000" dirty="0"/>
            </a:br>
            <a:r>
              <a:rPr lang="en-US" sz="2000" dirty="0"/>
              <a:t>Of particular socio-political relevance are the statements from women about the lack of dormitories and from both genders that they cannot afford to study.</a:t>
            </a:r>
          </a:p>
          <a:p>
            <a:endParaRPr lang="en-US" sz="2000" dirty="0"/>
          </a:p>
          <a:p>
            <a:r>
              <a:rPr lang="en-US" sz="2000" dirty="0"/>
              <a:t>Unfortunately, there is no more information on the other reasons (which almost half of the women state).</a:t>
            </a:r>
          </a:p>
        </p:txBody>
      </p:sp>
      <p:sp>
        <p:nvSpPr>
          <p:cNvPr id="6" name="Oval 5">
            <a:extLst>
              <a:ext uri="{FF2B5EF4-FFF2-40B4-BE49-F238E27FC236}">
                <a16:creationId xmlns:a16="http://schemas.microsoft.com/office/drawing/2014/main" id="{786130C0-FAB6-D993-031C-3603C32E703C}"/>
              </a:ext>
            </a:extLst>
          </p:cNvPr>
          <p:cNvSpPr/>
          <p:nvPr/>
        </p:nvSpPr>
        <p:spPr>
          <a:xfrm>
            <a:off x="6492568" y="3479800"/>
            <a:ext cx="353961" cy="710381"/>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 name="Oval 6">
            <a:extLst>
              <a:ext uri="{FF2B5EF4-FFF2-40B4-BE49-F238E27FC236}">
                <a16:creationId xmlns:a16="http://schemas.microsoft.com/office/drawing/2014/main" id="{2F2E8DBA-C09B-5F72-B486-CF96006169E4}"/>
              </a:ext>
            </a:extLst>
          </p:cNvPr>
          <p:cNvSpPr/>
          <p:nvPr/>
        </p:nvSpPr>
        <p:spPr>
          <a:xfrm>
            <a:off x="7160342" y="3505200"/>
            <a:ext cx="353961" cy="710381"/>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 name="Oval 7">
            <a:extLst>
              <a:ext uri="{FF2B5EF4-FFF2-40B4-BE49-F238E27FC236}">
                <a16:creationId xmlns:a16="http://schemas.microsoft.com/office/drawing/2014/main" id="{AA0618B3-C089-9168-0AC4-7C5F8D87477F}"/>
              </a:ext>
            </a:extLst>
          </p:cNvPr>
          <p:cNvSpPr/>
          <p:nvPr/>
        </p:nvSpPr>
        <p:spPr>
          <a:xfrm>
            <a:off x="3635477" y="3282045"/>
            <a:ext cx="530942" cy="933536"/>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634563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96F7C-DA1E-ADF2-154D-0C608BF0DEAA}"/>
            </a:ext>
          </a:extLst>
        </p:cNvPr>
        <p:cNvGrpSpPr/>
        <p:nvPr/>
      </p:nvGrpSpPr>
      <p:grpSpPr>
        <a:xfrm>
          <a:off x="0" y="0"/>
          <a:ext cx="0" cy="0"/>
          <a:chOff x="0" y="0"/>
          <a:chExt cx="0" cy="0"/>
        </a:xfrm>
      </p:grpSpPr>
      <p:pic>
        <p:nvPicPr>
          <p:cNvPr id="5" name="Content Placeholder 4" descr="A green square with white dots&#10;&#10;AI-generated content may be incorrect.">
            <a:extLst>
              <a:ext uri="{FF2B5EF4-FFF2-40B4-BE49-F238E27FC236}">
                <a16:creationId xmlns:a16="http://schemas.microsoft.com/office/drawing/2014/main" id="{DE8213F1-C1D1-4597-B8BC-EAB6964A9D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481"/>
            <a:ext cx="12329160" cy="6941318"/>
          </a:xfrm>
          <a:prstGeom prst="rect">
            <a:avLst/>
          </a:prstGeom>
        </p:spPr>
      </p:pic>
      <p:pic>
        <p:nvPicPr>
          <p:cNvPr id="4" name="Picture 3" descr="A black background with a black square&#10;&#10;AI-generated content may be incorrect.">
            <a:extLst>
              <a:ext uri="{FF2B5EF4-FFF2-40B4-BE49-F238E27FC236}">
                <a16:creationId xmlns:a16="http://schemas.microsoft.com/office/drawing/2014/main" id="{231E6186-2273-0BF4-515E-758F858A39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 name="Title 1">
            <a:extLst>
              <a:ext uri="{FF2B5EF4-FFF2-40B4-BE49-F238E27FC236}">
                <a16:creationId xmlns:a16="http://schemas.microsoft.com/office/drawing/2014/main" id="{E56B1324-07D5-C59C-0A42-255036E174E4}"/>
              </a:ext>
            </a:extLst>
          </p:cNvPr>
          <p:cNvSpPr>
            <a:spLocks noGrp="1"/>
          </p:cNvSpPr>
          <p:nvPr>
            <p:ph type="title"/>
          </p:nvPr>
        </p:nvSpPr>
        <p:spPr>
          <a:xfrm>
            <a:off x="831849" y="1709738"/>
            <a:ext cx="10839041" cy="2852737"/>
          </a:xfrm>
        </p:spPr>
        <p:txBody>
          <a:bodyPr>
            <a:normAutofit/>
          </a:bodyPr>
          <a:lstStyle/>
          <a:p>
            <a:r>
              <a:rPr lang="en-US" sz="4400" dirty="0">
                <a:latin typeface="+mn-lt"/>
              </a:rPr>
              <a:t>Attributes of a higher education institution</a:t>
            </a:r>
            <a:br>
              <a:rPr lang="en-US" sz="4400" dirty="0">
                <a:latin typeface="+mn-lt"/>
              </a:rPr>
            </a:br>
            <a:r>
              <a:rPr lang="en-US" sz="4400" dirty="0">
                <a:latin typeface="+mn-lt"/>
              </a:rPr>
              <a:t>(HEI) that are most important from the perspective of school graduates</a:t>
            </a:r>
            <a:endParaRPr lang="de-AT" sz="4400" dirty="0">
              <a:latin typeface="+mn-lt"/>
            </a:endParaRPr>
          </a:p>
        </p:txBody>
      </p:sp>
      <p:sp>
        <p:nvSpPr>
          <p:cNvPr id="3" name="Text Placeholder 2">
            <a:extLst>
              <a:ext uri="{FF2B5EF4-FFF2-40B4-BE49-F238E27FC236}">
                <a16:creationId xmlns:a16="http://schemas.microsoft.com/office/drawing/2014/main" id="{EC10A748-8AA7-0453-652B-A1FE35289B1D}"/>
              </a:ext>
            </a:extLst>
          </p:cNvPr>
          <p:cNvSpPr>
            <a:spLocks noGrp="1"/>
          </p:cNvSpPr>
          <p:nvPr>
            <p:ph type="body" idx="1"/>
          </p:nvPr>
        </p:nvSpPr>
        <p:spPr/>
        <p:txBody>
          <a:bodyPr/>
          <a:lstStyle/>
          <a:p>
            <a:endParaRPr lang="de-AT" dirty="0"/>
          </a:p>
        </p:txBody>
      </p:sp>
    </p:spTree>
    <p:extLst>
      <p:ext uri="{BB962C8B-B14F-4D97-AF65-F5344CB8AC3E}">
        <p14:creationId xmlns:p14="http://schemas.microsoft.com/office/powerpoint/2010/main" val="27031821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37D97-D780-A30C-6F31-B00DF774C544}"/>
            </a:ext>
          </a:extLst>
        </p:cNvPr>
        <p:cNvGrpSpPr/>
        <p:nvPr/>
      </p:nvGrpSpPr>
      <p:grpSpPr>
        <a:xfrm>
          <a:off x="0" y="0"/>
          <a:ext cx="0" cy="0"/>
          <a:chOff x="0" y="0"/>
          <a:chExt cx="0" cy="0"/>
        </a:xfrm>
      </p:grpSpPr>
      <p:pic>
        <p:nvPicPr>
          <p:cNvPr id="3" name="Picture 2" descr="A black background with a black square&#10;&#10;AI-generated content may be incorrect.">
            <a:extLst>
              <a:ext uri="{FF2B5EF4-FFF2-40B4-BE49-F238E27FC236}">
                <a16:creationId xmlns:a16="http://schemas.microsoft.com/office/drawing/2014/main" id="{033640DC-1DE8-CA97-BD2E-03F948E72A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 name="Title 1">
            <a:extLst>
              <a:ext uri="{FF2B5EF4-FFF2-40B4-BE49-F238E27FC236}">
                <a16:creationId xmlns:a16="http://schemas.microsoft.com/office/drawing/2014/main" id="{B3C20216-B630-5613-5AA1-B6262F7A69F3}"/>
              </a:ext>
            </a:extLst>
          </p:cNvPr>
          <p:cNvSpPr>
            <a:spLocks noGrp="1"/>
          </p:cNvSpPr>
          <p:nvPr>
            <p:ph type="title"/>
          </p:nvPr>
        </p:nvSpPr>
        <p:spPr/>
        <p:txBody>
          <a:bodyPr>
            <a:normAutofit/>
          </a:bodyPr>
          <a:lstStyle/>
          <a:p>
            <a:r>
              <a:rPr lang="en-US" sz="4000" dirty="0">
                <a:latin typeface="+mn-lt"/>
              </a:rPr>
              <a:t>Most important attributes of a HEI </a:t>
            </a:r>
            <a:br>
              <a:rPr lang="en-US" sz="3200" dirty="0"/>
            </a:br>
            <a:r>
              <a:rPr lang="en-US" sz="2000" dirty="0">
                <a:latin typeface="+mn-lt"/>
              </a:rPr>
              <a:t>(up to 4 responses per person with study ambitions)</a:t>
            </a:r>
            <a:endParaRPr lang="de-AT" sz="2000" dirty="0">
              <a:latin typeface="+mn-lt"/>
            </a:endParaRPr>
          </a:p>
        </p:txBody>
      </p:sp>
      <p:pic>
        <p:nvPicPr>
          <p:cNvPr id="4" name="Content Placeholder 3">
            <a:extLst>
              <a:ext uri="{FF2B5EF4-FFF2-40B4-BE49-F238E27FC236}">
                <a16:creationId xmlns:a16="http://schemas.microsoft.com/office/drawing/2014/main" id="{CAED2494-2AD0-9628-5A30-1B6842E9BFB6}"/>
              </a:ext>
            </a:extLst>
          </p:cNvPr>
          <p:cNvPicPr>
            <a:picLocks noGrp="1" noChangeAspect="1"/>
          </p:cNvPicPr>
          <p:nvPr>
            <p:ph idx="1"/>
          </p:nvPr>
        </p:nvPicPr>
        <p:blipFill>
          <a:blip r:embed="rId3"/>
          <a:stretch>
            <a:fillRect/>
          </a:stretch>
        </p:blipFill>
        <p:spPr>
          <a:xfrm>
            <a:off x="965960" y="1530657"/>
            <a:ext cx="7920000" cy="5176267"/>
          </a:xfrm>
          <a:prstGeom prst="rect">
            <a:avLst/>
          </a:prstGeom>
        </p:spPr>
      </p:pic>
      <p:sp>
        <p:nvSpPr>
          <p:cNvPr id="5" name="TextBox 4">
            <a:extLst>
              <a:ext uri="{FF2B5EF4-FFF2-40B4-BE49-F238E27FC236}">
                <a16:creationId xmlns:a16="http://schemas.microsoft.com/office/drawing/2014/main" id="{A90B567A-3BF8-FDE8-D6F0-904C60271D6F}"/>
              </a:ext>
            </a:extLst>
          </p:cNvPr>
          <p:cNvSpPr txBox="1"/>
          <p:nvPr/>
        </p:nvSpPr>
        <p:spPr>
          <a:xfrm>
            <a:off x="9013720" y="1530657"/>
            <a:ext cx="2976772" cy="5016758"/>
          </a:xfrm>
          <a:prstGeom prst="rect">
            <a:avLst/>
          </a:prstGeom>
          <a:solidFill>
            <a:schemeClr val="bg1"/>
          </a:solidFill>
        </p:spPr>
        <p:txBody>
          <a:bodyPr wrap="square">
            <a:spAutoFit/>
          </a:bodyPr>
          <a:lstStyle/>
          <a:p>
            <a:r>
              <a:rPr lang="en-US" sz="2000" dirty="0"/>
              <a:t>This gives policymakers  and HEIs much food for thought. For example, few consider reputation to be important, while comparatively many consider a high graduation rate to be important - both are </a:t>
            </a:r>
            <a:r>
              <a:rPr lang="en-US" sz="2000" dirty="0" err="1"/>
              <a:t>emphasised</a:t>
            </a:r>
            <a:r>
              <a:rPr lang="en-US" sz="2000" dirty="0"/>
              <a:t> by less good pupils in particular. At least a quarter consider renowned teachers with </a:t>
            </a:r>
            <a:r>
              <a:rPr lang="en-US" sz="2000" dirty="0" err="1"/>
              <a:t>recognised</a:t>
            </a:r>
            <a:r>
              <a:rPr lang="en-US" sz="2000" dirty="0"/>
              <a:t> expertise to be important - especially excellent pupils.</a:t>
            </a:r>
          </a:p>
        </p:txBody>
      </p:sp>
    </p:spTree>
    <p:extLst>
      <p:ext uri="{BB962C8B-B14F-4D97-AF65-F5344CB8AC3E}">
        <p14:creationId xmlns:p14="http://schemas.microsoft.com/office/powerpoint/2010/main" val="38826628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F4FCD-89CF-5063-7E3C-858C4F80EA04}"/>
            </a:ext>
          </a:extLst>
        </p:cNvPr>
        <p:cNvGrpSpPr/>
        <p:nvPr/>
      </p:nvGrpSpPr>
      <p:grpSpPr>
        <a:xfrm>
          <a:off x="0" y="0"/>
          <a:ext cx="0" cy="0"/>
          <a:chOff x="0" y="0"/>
          <a:chExt cx="0" cy="0"/>
        </a:xfrm>
      </p:grpSpPr>
      <p:pic>
        <p:nvPicPr>
          <p:cNvPr id="4" name="Picture 3" descr="A black background with a black square&#10;&#10;AI-generated content may be incorrect.">
            <a:extLst>
              <a:ext uri="{FF2B5EF4-FFF2-40B4-BE49-F238E27FC236}">
                <a16:creationId xmlns:a16="http://schemas.microsoft.com/office/drawing/2014/main" id="{C841903A-4D6E-9F2B-274B-2F706F7E38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 name="Title 1">
            <a:extLst>
              <a:ext uri="{FF2B5EF4-FFF2-40B4-BE49-F238E27FC236}">
                <a16:creationId xmlns:a16="http://schemas.microsoft.com/office/drawing/2014/main" id="{75932711-1CB9-033C-0ADA-BE9A5F403B92}"/>
              </a:ext>
            </a:extLst>
          </p:cNvPr>
          <p:cNvSpPr>
            <a:spLocks noGrp="1"/>
          </p:cNvSpPr>
          <p:nvPr>
            <p:ph type="title"/>
          </p:nvPr>
        </p:nvSpPr>
        <p:spPr/>
        <p:txBody>
          <a:bodyPr>
            <a:normAutofit/>
          </a:bodyPr>
          <a:lstStyle/>
          <a:p>
            <a:r>
              <a:rPr lang="de-AT" sz="4000" dirty="0">
                <a:latin typeface="+mn-lt"/>
              </a:rPr>
              <a:t>Da li ste mišljenja da se u Crnoj Gori može steći kvalitetno visoko obrazovanje?</a:t>
            </a:r>
          </a:p>
        </p:txBody>
      </p:sp>
      <p:sp>
        <p:nvSpPr>
          <p:cNvPr id="3" name="Content Placeholder 2">
            <a:extLst>
              <a:ext uri="{FF2B5EF4-FFF2-40B4-BE49-F238E27FC236}">
                <a16:creationId xmlns:a16="http://schemas.microsoft.com/office/drawing/2014/main" id="{8A4DD500-D7B9-3C84-3F77-32861BD901F1}"/>
              </a:ext>
            </a:extLst>
          </p:cNvPr>
          <p:cNvSpPr>
            <a:spLocks noGrp="1"/>
          </p:cNvSpPr>
          <p:nvPr>
            <p:ph idx="1"/>
          </p:nvPr>
        </p:nvSpPr>
        <p:spPr>
          <a:xfrm>
            <a:off x="832786" y="1806654"/>
            <a:ext cx="10515600" cy="4935380"/>
          </a:xfrm>
        </p:spPr>
        <p:txBody>
          <a:bodyPr>
            <a:normAutofit/>
          </a:bodyPr>
          <a:lstStyle/>
          <a:p>
            <a:pPr marL="0" indent="0">
              <a:buNone/>
            </a:pPr>
            <a:r>
              <a:rPr lang="de-AT" sz="2400" dirty="0"/>
              <a:t>Od ukupno 779 </a:t>
            </a:r>
            <a:r>
              <a:rPr lang="de-AT" sz="2400" dirty="0" err="1"/>
              <a:t>otvorene</a:t>
            </a:r>
            <a:r>
              <a:rPr lang="de-AT" sz="2400" dirty="0"/>
              <a:t> </a:t>
            </a:r>
            <a:r>
              <a:rPr lang="de-AT" sz="2400" dirty="0" err="1"/>
              <a:t>odgovora</a:t>
            </a:r>
            <a:r>
              <a:rPr lang="de-AT" sz="2400" dirty="0"/>
              <a:t>, pozitivnih je bilo 553, negativnih 171, </a:t>
            </a:r>
            <a:br>
              <a:rPr lang="de-AT" sz="2400" dirty="0"/>
            </a:br>
            <a:r>
              <a:rPr lang="de-AT" sz="2400" dirty="0" err="1"/>
              <a:t>dok</a:t>
            </a:r>
            <a:r>
              <a:rPr lang="de-AT" sz="2400" dirty="0"/>
              <a:t> je 55 maturanata bilo neutralno po ovom</a:t>
            </a:r>
            <a:r>
              <a:rPr lang="sr-Latn-ME" sz="2400" dirty="0"/>
              <a:t> </a:t>
            </a:r>
            <a:r>
              <a:rPr lang="de-AT" sz="2400" dirty="0"/>
              <a:t>pitanju. </a:t>
            </a:r>
            <a:r>
              <a:rPr lang="de-AT" sz="2400" dirty="0" err="1"/>
              <a:t>Neki</a:t>
            </a:r>
            <a:r>
              <a:rPr lang="de-AT" sz="2400" dirty="0"/>
              <a:t> </a:t>
            </a:r>
            <a:r>
              <a:rPr lang="de-AT" sz="2400" dirty="0" err="1"/>
              <a:t>primjeri</a:t>
            </a:r>
            <a:r>
              <a:rPr lang="de-AT" sz="2400" dirty="0"/>
              <a:t>:</a:t>
            </a:r>
            <a:endParaRPr lang="sr-Latn-ME" sz="2400" dirty="0"/>
          </a:p>
          <a:p>
            <a:endParaRPr lang="de-AT" dirty="0"/>
          </a:p>
        </p:txBody>
      </p:sp>
      <p:sp>
        <p:nvSpPr>
          <p:cNvPr id="5" name="TextBox 4">
            <a:extLst>
              <a:ext uri="{FF2B5EF4-FFF2-40B4-BE49-F238E27FC236}">
                <a16:creationId xmlns:a16="http://schemas.microsoft.com/office/drawing/2014/main" id="{C426498E-AFD1-9432-17DD-8C6FFF8B96BF}"/>
              </a:ext>
            </a:extLst>
          </p:cNvPr>
          <p:cNvSpPr txBox="1"/>
          <p:nvPr/>
        </p:nvSpPr>
        <p:spPr>
          <a:xfrm rot="20852032">
            <a:off x="251594" y="2843182"/>
            <a:ext cx="3078580" cy="2862322"/>
          </a:xfrm>
          <a:prstGeom prst="rect">
            <a:avLst/>
          </a:prstGeom>
          <a:solidFill>
            <a:schemeClr val="accent6">
              <a:lumMod val="60000"/>
              <a:lumOff val="40000"/>
            </a:schemeClr>
          </a:solidFill>
        </p:spPr>
        <p:txBody>
          <a:bodyPr wrap="square" rtlCol="0">
            <a:spAutoFit/>
          </a:bodyPr>
          <a:lstStyle/>
          <a:p>
            <a:r>
              <a:rPr lang="en-US" sz="2000" i="1" dirty="0" err="1"/>
              <a:t>Može</a:t>
            </a:r>
            <a:r>
              <a:rPr lang="en-US" sz="2000" i="1" dirty="0"/>
              <a:t>, </a:t>
            </a:r>
            <a:r>
              <a:rPr lang="en-US" sz="2000" i="1" dirty="0" err="1"/>
              <a:t>ukoliko</a:t>
            </a:r>
            <a:r>
              <a:rPr lang="en-US" sz="2000" i="1" dirty="0"/>
              <a:t> se </a:t>
            </a:r>
            <a:r>
              <a:rPr lang="en-US" sz="2000" i="1" dirty="0" err="1"/>
              <a:t>ukinu</a:t>
            </a:r>
            <a:r>
              <a:rPr lang="en-US" sz="2000" i="1" dirty="0"/>
              <a:t> </a:t>
            </a:r>
            <a:r>
              <a:rPr lang="en-US" sz="2000" i="1" dirty="0" err="1"/>
              <a:t>maturski</a:t>
            </a:r>
            <a:r>
              <a:rPr lang="en-US" sz="2000" i="1" dirty="0"/>
              <a:t> </a:t>
            </a:r>
            <a:r>
              <a:rPr lang="en-US" sz="2000" i="1" dirty="0" err="1"/>
              <a:t>ispiti</a:t>
            </a:r>
            <a:r>
              <a:rPr lang="en-US" sz="2000" i="1" dirty="0"/>
              <a:t> </a:t>
            </a:r>
            <a:r>
              <a:rPr lang="en-US" sz="2000" i="1" dirty="0" err="1"/>
              <a:t>ili</a:t>
            </a:r>
            <a:r>
              <a:rPr lang="en-US" sz="2000" i="1" dirty="0"/>
              <a:t> </a:t>
            </a:r>
            <a:r>
              <a:rPr lang="en-US" sz="2000" i="1" dirty="0" err="1"/>
              <a:t>nađe</a:t>
            </a:r>
            <a:r>
              <a:rPr lang="en-US" sz="2000" i="1" dirty="0"/>
              <a:t> se </a:t>
            </a:r>
            <a:r>
              <a:rPr lang="en-US" sz="2000" i="1" dirty="0" err="1"/>
              <a:t>zamena</a:t>
            </a:r>
            <a:r>
              <a:rPr lang="en-US" sz="2000" i="1" dirty="0"/>
              <a:t> za </a:t>
            </a:r>
            <a:r>
              <a:rPr lang="en-US" sz="2000" i="1" dirty="0" err="1"/>
              <a:t>maturski</a:t>
            </a:r>
            <a:r>
              <a:rPr lang="en-US" sz="2000" i="1" dirty="0"/>
              <a:t> </a:t>
            </a:r>
            <a:r>
              <a:rPr lang="en-US" sz="2000" i="1" dirty="0" err="1"/>
              <a:t>ispit</a:t>
            </a:r>
            <a:r>
              <a:rPr lang="en-US" sz="2000" i="1" dirty="0"/>
              <a:t>, </a:t>
            </a:r>
            <a:r>
              <a:rPr lang="en-US" sz="2000" i="1" dirty="0" err="1"/>
              <a:t>trebalo</a:t>
            </a:r>
            <a:r>
              <a:rPr lang="en-US" sz="2000" i="1" dirty="0"/>
              <a:t> bi da </a:t>
            </a:r>
            <a:r>
              <a:rPr lang="en-US" sz="2000" i="1" dirty="0" err="1"/>
              <a:t>svaki</a:t>
            </a:r>
            <a:r>
              <a:rPr lang="en-US" sz="2000" i="1" dirty="0"/>
              <a:t> </a:t>
            </a:r>
            <a:r>
              <a:rPr lang="en-US" sz="2000" i="1" dirty="0" err="1"/>
              <a:t>fakultet</a:t>
            </a:r>
            <a:r>
              <a:rPr lang="en-US" sz="2000" i="1" dirty="0"/>
              <a:t> </a:t>
            </a:r>
            <a:r>
              <a:rPr lang="en-US" sz="2000" i="1" dirty="0" err="1"/>
              <a:t>ima</a:t>
            </a:r>
            <a:r>
              <a:rPr lang="en-US" sz="2000" i="1" dirty="0"/>
              <a:t> </a:t>
            </a:r>
            <a:r>
              <a:rPr lang="en-US" sz="2000" i="1" dirty="0" err="1"/>
              <a:t>prijemni</a:t>
            </a:r>
            <a:r>
              <a:rPr lang="en-US" sz="2000" i="1" dirty="0"/>
              <a:t> </a:t>
            </a:r>
            <a:r>
              <a:rPr lang="en-US" sz="2000" i="1" dirty="0" err="1"/>
              <a:t>ispit</a:t>
            </a:r>
            <a:r>
              <a:rPr lang="en-US" sz="2000" i="1" dirty="0"/>
              <a:t>, </a:t>
            </a:r>
            <a:r>
              <a:rPr lang="en-US" sz="2000" i="1" dirty="0" err="1"/>
              <a:t>samim</a:t>
            </a:r>
            <a:r>
              <a:rPr lang="en-US" sz="2000" i="1" dirty="0"/>
              <a:t> </a:t>
            </a:r>
            <a:r>
              <a:rPr lang="en-US" sz="2000" i="1" dirty="0" err="1"/>
              <a:t>tim</a:t>
            </a:r>
            <a:r>
              <a:rPr lang="en-US" sz="2000" i="1" dirty="0"/>
              <a:t> </a:t>
            </a:r>
            <a:r>
              <a:rPr lang="en-US" sz="2000" i="1" dirty="0" err="1"/>
              <a:t>mogućnost</a:t>
            </a:r>
            <a:r>
              <a:rPr lang="en-US" sz="2000" i="1" dirty="0"/>
              <a:t> za </a:t>
            </a:r>
            <a:r>
              <a:rPr lang="en-US" sz="2000" i="1" dirty="0" err="1"/>
              <a:t>više</a:t>
            </a:r>
            <a:r>
              <a:rPr lang="en-US" sz="2000" i="1" dirty="0"/>
              <a:t> </a:t>
            </a:r>
            <a:r>
              <a:rPr lang="en-US" sz="2000" i="1" dirty="0" err="1"/>
              <a:t>školovanje</a:t>
            </a:r>
            <a:r>
              <a:rPr lang="en-US" sz="2000" i="1" dirty="0"/>
              <a:t> je data i </a:t>
            </a:r>
            <a:r>
              <a:rPr lang="en-US" sz="2000" i="1" dirty="0" err="1"/>
              <a:t>tada</a:t>
            </a:r>
            <a:r>
              <a:rPr lang="en-US" sz="2000" i="1" dirty="0"/>
              <a:t> </a:t>
            </a:r>
            <a:r>
              <a:rPr lang="en-US" sz="2000" i="1" dirty="0" err="1"/>
              <a:t>zapravo</a:t>
            </a:r>
            <a:r>
              <a:rPr lang="en-US" sz="2000" i="1" dirty="0"/>
              <a:t> </a:t>
            </a:r>
            <a:r>
              <a:rPr lang="en-US" sz="2000" i="1" dirty="0" err="1"/>
              <a:t>deca</a:t>
            </a:r>
            <a:r>
              <a:rPr lang="en-US" sz="2000" i="1" dirty="0"/>
              <a:t> </a:t>
            </a:r>
            <a:r>
              <a:rPr lang="en-US" sz="2000" i="1" dirty="0" err="1"/>
              <a:t>mogu</a:t>
            </a:r>
            <a:r>
              <a:rPr lang="en-US" sz="2000" i="1" dirty="0"/>
              <a:t> da vide za </a:t>
            </a:r>
            <a:r>
              <a:rPr lang="en-US" sz="2000" i="1" dirty="0" err="1"/>
              <a:t>šta</a:t>
            </a:r>
            <a:r>
              <a:rPr lang="en-US" sz="2000" i="1" dirty="0"/>
              <a:t> </a:t>
            </a:r>
            <a:r>
              <a:rPr lang="en-US" sz="2000" i="1" dirty="0" err="1"/>
              <a:t>su</a:t>
            </a:r>
            <a:r>
              <a:rPr lang="en-US" sz="2000" i="1" dirty="0"/>
              <a:t> </a:t>
            </a:r>
            <a:r>
              <a:rPr lang="en-US" sz="2000" i="1" dirty="0" err="1"/>
              <a:t>zaista</a:t>
            </a:r>
            <a:r>
              <a:rPr lang="en-US" sz="2000" i="1" dirty="0"/>
              <a:t> </a:t>
            </a:r>
            <a:r>
              <a:rPr lang="en-US" sz="2000" i="1" dirty="0" err="1"/>
              <a:t>sposobni</a:t>
            </a:r>
            <a:r>
              <a:rPr lang="en-US" sz="2000" i="1" dirty="0"/>
              <a:t>. </a:t>
            </a:r>
            <a:endParaRPr lang="en-US" sz="2000" dirty="0"/>
          </a:p>
        </p:txBody>
      </p:sp>
      <p:sp>
        <p:nvSpPr>
          <p:cNvPr id="6" name="TextBox 5">
            <a:extLst>
              <a:ext uri="{FF2B5EF4-FFF2-40B4-BE49-F238E27FC236}">
                <a16:creationId xmlns:a16="http://schemas.microsoft.com/office/drawing/2014/main" id="{E4950688-E7C1-5E6F-466A-63E715547936}"/>
              </a:ext>
            </a:extLst>
          </p:cNvPr>
          <p:cNvSpPr txBox="1"/>
          <p:nvPr/>
        </p:nvSpPr>
        <p:spPr>
          <a:xfrm rot="794803">
            <a:off x="3471277" y="3217692"/>
            <a:ext cx="2013088" cy="1015663"/>
          </a:xfrm>
          <a:prstGeom prst="rect">
            <a:avLst/>
          </a:prstGeom>
          <a:solidFill>
            <a:schemeClr val="accent6">
              <a:lumMod val="40000"/>
              <a:lumOff val="60000"/>
            </a:schemeClr>
          </a:solidFill>
        </p:spPr>
        <p:txBody>
          <a:bodyPr wrap="square" rtlCol="0">
            <a:spAutoFit/>
          </a:bodyPr>
          <a:lstStyle/>
          <a:p>
            <a:r>
              <a:rPr lang="sr-Latn-ME" sz="2000" i="1" dirty="0"/>
              <a:t>Može, ali je obrazovanje bolje u inostranstvu</a:t>
            </a:r>
            <a:r>
              <a:rPr lang="de-AT" sz="2000" i="1" dirty="0"/>
              <a:t>.</a:t>
            </a:r>
            <a:endParaRPr lang="sr-Latn-ME" sz="2000" dirty="0"/>
          </a:p>
        </p:txBody>
      </p:sp>
      <p:sp>
        <p:nvSpPr>
          <p:cNvPr id="7" name="TextBox 6">
            <a:extLst>
              <a:ext uri="{FF2B5EF4-FFF2-40B4-BE49-F238E27FC236}">
                <a16:creationId xmlns:a16="http://schemas.microsoft.com/office/drawing/2014/main" id="{06CD057D-49A4-A9DC-F361-4E9E2DDCB8EB}"/>
              </a:ext>
            </a:extLst>
          </p:cNvPr>
          <p:cNvSpPr txBox="1"/>
          <p:nvPr/>
        </p:nvSpPr>
        <p:spPr>
          <a:xfrm>
            <a:off x="5654849" y="2626073"/>
            <a:ext cx="5443870" cy="2554545"/>
          </a:xfrm>
          <a:prstGeom prst="rect">
            <a:avLst/>
          </a:prstGeom>
          <a:solidFill>
            <a:schemeClr val="accent6">
              <a:lumMod val="75000"/>
            </a:schemeClr>
          </a:solidFill>
        </p:spPr>
        <p:txBody>
          <a:bodyPr wrap="square" rtlCol="0">
            <a:spAutoFit/>
          </a:bodyPr>
          <a:lstStyle/>
          <a:p>
            <a:r>
              <a:rPr lang="sr-Latn-ME" sz="2000" i="1" dirty="0">
                <a:solidFill>
                  <a:schemeClr val="bg1"/>
                </a:solidFill>
              </a:rPr>
              <a:t>Mislim da se u Crnoj Gori teže dolazi do kvalitetnog visokog obrazovanja. Nedostatak stručnih profesora predstavlja ključni problem, što može dovesti do nedovoljne stručne osposobljenosti studenata. Osim toga, na javnim fakultetima je ograničen pristup praktičnom znanju koje studenti stiču tokom studija, što je ključno za njihovu profesionalnu pripremu</a:t>
            </a:r>
            <a:r>
              <a:rPr lang="de-AT" sz="2000" i="1" dirty="0">
                <a:solidFill>
                  <a:schemeClr val="bg1"/>
                </a:solidFill>
              </a:rPr>
              <a:t>.</a:t>
            </a:r>
            <a:endParaRPr lang="sr-Latn-ME" sz="2000" dirty="0">
              <a:solidFill>
                <a:schemeClr val="bg1"/>
              </a:solidFill>
            </a:endParaRPr>
          </a:p>
        </p:txBody>
      </p:sp>
      <p:sp>
        <p:nvSpPr>
          <p:cNvPr id="8" name="TextBox 7">
            <a:extLst>
              <a:ext uri="{FF2B5EF4-FFF2-40B4-BE49-F238E27FC236}">
                <a16:creationId xmlns:a16="http://schemas.microsoft.com/office/drawing/2014/main" id="{E6CD0E55-2B82-F389-E080-1C8081B30E95}"/>
              </a:ext>
            </a:extLst>
          </p:cNvPr>
          <p:cNvSpPr txBox="1"/>
          <p:nvPr/>
        </p:nvSpPr>
        <p:spPr>
          <a:xfrm>
            <a:off x="1288150" y="5784354"/>
            <a:ext cx="5119825" cy="1015663"/>
          </a:xfrm>
          <a:prstGeom prst="rect">
            <a:avLst/>
          </a:prstGeom>
          <a:solidFill>
            <a:srgbClr val="92D050"/>
          </a:solidFill>
        </p:spPr>
        <p:txBody>
          <a:bodyPr wrap="square" rtlCol="0">
            <a:spAutoFit/>
          </a:bodyPr>
          <a:lstStyle/>
          <a:p>
            <a:r>
              <a:rPr lang="sr-Latn-ME" sz="2000" i="1" dirty="0"/>
              <a:t>I slažem se i ne slažem, zavisi od fakulteta koji želimo da upišemo. Fakultet koji ja želim da upišem smatram da je bolji u</a:t>
            </a:r>
            <a:r>
              <a:rPr lang="de-AT" sz="2000" i="1" dirty="0"/>
              <a:t> </a:t>
            </a:r>
            <a:r>
              <a:rPr lang="sr-Latn-ME" sz="2000" i="1" dirty="0"/>
              <a:t>inostranstvu</a:t>
            </a:r>
            <a:r>
              <a:rPr lang="de-AT" sz="2000" i="1" dirty="0"/>
              <a:t>.</a:t>
            </a:r>
            <a:endParaRPr lang="sr-Latn-ME" sz="2000" dirty="0"/>
          </a:p>
        </p:txBody>
      </p:sp>
      <p:sp>
        <p:nvSpPr>
          <p:cNvPr id="9" name="TextBox 8">
            <a:extLst>
              <a:ext uri="{FF2B5EF4-FFF2-40B4-BE49-F238E27FC236}">
                <a16:creationId xmlns:a16="http://schemas.microsoft.com/office/drawing/2014/main" id="{F2499943-F6D3-9834-B807-D6D72100C63C}"/>
              </a:ext>
            </a:extLst>
          </p:cNvPr>
          <p:cNvSpPr txBox="1"/>
          <p:nvPr/>
        </p:nvSpPr>
        <p:spPr>
          <a:xfrm rot="20757203">
            <a:off x="6993926" y="5044360"/>
            <a:ext cx="4680219" cy="1323439"/>
          </a:xfrm>
          <a:prstGeom prst="rect">
            <a:avLst/>
          </a:prstGeom>
          <a:solidFill>
            <a:schemeClr val="accent6">
              <a:lumMod val="20000"/>
              <a:lumOff val="80000"/>
            </a:schemeClr>
          </a:solidFill>
        </p:spPr>
        <p:txBody>
          <a:bodyPr wrap="square" rtlCol="0">
            <a:spAutoFit/>
          </a:bodyPr>
          <a:lstStyle/>
          <a:p>
            <a:r>
              <a:rPr lang="sr-Latn-ME" sz="2000" i="1" dirty="0"/>
              <a:t>Naravno da se i u Crnoj Gori može steći kvalitetno visoko obrazovanje. Koliko će osoba biti uspješna zavisi najviše od ciljeva, truda i rada te osobe</a:t>
            </a:r>
            <a:r>
              <a:rPr lang="de-AT" sz="2000" i="1" dirty="0"/>
              <a:t>.</a:t>
            </a:r>
            <a:endParaRPr lang="sr-Latn-ME" sz="2000" i="1" dirty="0"/>
          </a:p>
        </p:txBody>
      </p:sp>
    </p:spTree>
    <p:extLst>
      <p:ext uri="{BB962C8B-B14F-4D97-AF65-F5344CB8AC3E}">
        <p14:creationId xmlns:p14="http://schemas.microsoft.com/office/powerpoint/2010/main" val="1572478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369AA-6840-824B-7FE2-07B74960B6AE}"/>
            </a:ext>
          </a:extLst>
        </p:cNvPr>
        <p:cNvGrpSpPr/>
        <p:nvPr/>
      </p:nvGrpSpPr>
      <p:grpSpPr>
        <a:xfrm>
          <a:off x="0" y="0"/>
          <a:ext cx="0" cy="0"/>
          <a:chOff x="0" y="0"/>
          <a:chExt cx="0" cy="0"/>
        </a:xfrm>
      </p:grpSpPr>
      <p:pic>
        <p:nvPicPr>
          <p:cNvPr id="5" name="Content Placeholder 4" descr="A green square with white dots&#10;&#10;AI-generated content may be incorrect.">
            <a:extLst>
              <a:ext uri="{FF2B5EF4-FFF2-40B4-BE49-F238E27FC236}">
                <a16:creationId xmlns:a16="http://schemas.microsoft.com/office/drawing/2014/main" id="{61B5EC0D-BA67-47CA-20F3-8410F5125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481"/>
            <a:ext cx="12329160" cy="6941318"/>
          </a:xfrm>
          <a:prstGeom prst="rect">
            <a:avLst/>
          </a:prstGeom>
        </p:spPr>
      </p:pic>
      <p:pic>
        <p:nvPicPr>
          <p:cNvPr id="4" name="Picture 3" descr="A black background with a black square&#10;&#10;AI-generated content may be incorrect.">
            <a:extLst>
              <a:ext uri="{FF2B5EF4-FFF2-40B4-BE49-F238E27FC236}">
                <a16:creationId xmlns:a16="http://schemas.microsoft.com/office/drawing/2014/main" id="{FABCC80C-8BE7-4413-33B1-6C07F6080E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 name="Title 1">
            <a:extLst>
              <a:ext uri="{FF2B5EF4-FFF2-40B4-BE49-F238E27FC236}">
                <a16:creationId xmlns:a16="http://schemas.microsoft.com/office/drawing/2014/main" id="{9AD6B352-4FEA-EF63-5FE6-627E3F2CA0A2}"/>
              </a:ext>
            </a:extLst>
          </p:cNvPr>
          <p:cNvSpPr>
            <a:spLocks noGrp="1"/>
          </p:cNvSpPr>
          <p:nvPr>
            <p:ph type="title"/>
          </p:nvPr>
        </p:nvSpPr>
        <p:spPr>
          <a:xfrm>
            <a:off x="831849" y="1709738"/>
            <a:ext cx="10839041" cy="2852737"/>
          </a:xfrm>
        </p:spPr>
        <p:txBody>
          <a:bodyPr>
            <a:normAutofit/>
          </a:bodyPr>
          <a:lstStyle/>
          <a:p>
            <a:r>
              <a:rPr lang="en-US" sz="4400" dirty="0">
                <a:latin typeface="+mn-lt"/>
              </a:rPr>
              <a:t>IZVORI INFORMISANJA</a:t>
            </a:r>
            <a:br>
              <a:rPr lang="en-US" sz="4400" dirty="0">
                <a:latin typeface="+mn-lt"/>
              </a:rPr>
            </a:br>
            <a:r>
              <a:rPr lang="en-US" sz="4400" dirty="0">
                <a:latin typeface="+mn-lt"/>
              </a:rPr>
              <a:t>I NACIN DONOŠENJA ODLUKA</a:t>
            </a:r>
            <a:endParaRPr lang="de-AT" sz="4400" dirty="0">
              <a:latin typeface="+mn-lt"/>
            </a:endParaRPr>
          </a:p>
        </p:txBody>
      </p:sp>
      <p:sp>
        <p:nvSpPr>
          <p:cNvPr id="3" name="Text Placeholder 2">
            <a:extLst>
              <a:ext uri="{FF2B5EF4-FFF2-40B4-BE49-F238E27FC236}">
                <a16:creationId xmlns:a16="http://schemas.microsoft.com/office/drawing/2014/main" id="{6273EAB3-3690-14CF-0565-A06F081D7602}"/>
              </a:ext>
            </a:extLst>
          </p:cNvPr>
          <p:cNvSpPr>
            <a:spLocks noGrp="1"/>
          </p:cNvSpPr>
          <p:nvPr>
            <p:ph type="body" idx="1"/>
          </p:nvPr>
        </p:nvSpPr>
        <p:spPr/>
        <p:txBody>
          <a:bodyPr/>
          <a:lstStyle/>
          <a:p>
            <a:endParaRPr lang="de-AT" dirty="0"/>
          </a:p>
        </p:txBody>
      </p:sp>
    </p:spTree>
    <p:extLst>
      <p:ext uri="{BB962C8B-B14F-4D97-AF65-F5344CB8AC3E}">
        <p14:creationId xmlns:p14="http://schemas.microsoft.com/office/powerpoint/2010/main" val="1626053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ack background with a black square&#10;&#10;AI-generated content may be incorrect.">
            <a:extLst>
              <a:ext uri="{FF2B5EF4-FFF2-40B4-BE49-F238E27FC236}">
                <a16:creationId xmlns:a16="http://schemas.microsoft.com/office/drawing/2014/main" id="{958FC640-FD6E-E470-4868-363D2A548C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4" name="Title 3">
            <a:extLst>
              <a:ext uri="{FF2B5EF4-FFF2-40B4-BE49-F238E27FC236}">
                <a16:creationId xmlns:a16="http://schemas.microsoft.com/office/drawing/2014/main" id="{BCF434AC-4C24-EF82-E1B1-5CCB69256041}"/>
              </a:ext>
            </a:extLst>
          </p:cNvPr>
          <p:cNvSpPr>
            <a:spLocks noGrp="1"/>
          </p:cNvSpPr>
          <p:nvPr>
            <p:ph type="title"/>
          </p:nvPr>
        </p:nvSpPr>
        <p:spPr/>
        <p:txBody>
          <a:bodyPr>
            <a:normAutofit/>
          </a:bodyPr>
          <a:lstStyle/>
          <a:p>
            <a:r>
              <a:rPr lang="de-AT" sz="4000" dirty="0" err="1">
                <a:latin typeface="+mn-lt"/>
              </a:rPr>
              <a:t>Izvori</a:t>
            </a:r>
            <a:r>
              <a:rPr lang="de-AT" sz="4000" dirty="0">
                <a:latin typeface="+mn-lt"/>
              </a:rPr>
              <a:t> </a:t>
            </a:r>
            <a:r>
              <a:rPr lang="de-AT" sz="4000" dirty="0" err="1">
                <a:latin typeface="+mn-lt"/>
              </a:rPr>
              <a:t>informisanja</a:t>
            </a:r>
            <a:r>
              <a:rPr lang="de-AT" sz="4000" dirty="0">
                <a:latin typeface="+mn-lt"/>
              </a:rPr>
              <a:t> </a:t>
            </a:r>
            <a:r>
              <a:rPr lang="de-AT" sz="4000" dirty="0" err="1">
                <a:latin typeface="+mn-lt"/>
              </a:rPr>
              <a:t>kod</a:t>
            </a:r>
            <a:r>
              <a:rPr lang="de-AT" sz="4000" dirty="0">
                <a:latin typeface="+mn-lt"/>
              </a:rPr>
              <a:t> </a:t>
            </a:r>
            <a:r>
              <a:rPr lang="de-AT" sz="4000" dirty="0" err="1">
                <a:latin typeface="+mn-lt"/>
              </a:rPr>
              <a:t>donošenja</a:t>
            </a:r>
            <a:r>
              <a:rPr lang="de-AT" sz="4000" dirty="0">
                <a:latin typeface="+mn-lt"/>
              </a:rPr>
              <a:t> </a:t>
            </a:r>
            <a:r>
              <a:rPr lang="de-AT" sz="4000" dirty="0" err="1">
                <a:latin typeface="+mn-lt"/>
              </a:rPr>
              <a:t>odluke</a:t>
            </a:r>
            <a:br>
              <a:rPr lang="de-AT" sz="4000" dirty="0">
                <a:latin typeface="+mn-lt"/>
              </a:rPr>
            </a:br>
            <a:r>
              <a:rPr lang="en-US" sz="2000" dirty="0">
                <a:latin typeface="+mn-lt"/>
              </a:rPr>
              <a:t>(</a:t>
            </a:r>
            <a:r>
              <a:rPr lang="en-US" sz="2000" dirty="0" err="1">
                <a:latin typeface="+mn-lt"/>
              </a:rPr>
              <a:t>samo</a:t>
            </a:r>
            <a:r>
              <a:rPr lang="en-US" sz="2000" dirty="0">
                <a:latin typeface="+mn-lt"/>
              </a:rPr>
              <a:t> </a:t>
            </a:r>
            <a:r>
              <a:rPr lang="en-US" sz="2000" dirty="0" err="1">
                <a:latin typeface="+mn-lt"/>
              </a:rPr>
              <a:t>maturanti</a:t>
            </a:r>
            <a:r>
              <a:rPr lang="en-US" sz="2000" dirty="0">
                <a:latin typeface="+mn-lt"/>
              </a:rPr>
              <a:t> </a:t>
            </a:r>
            <a:r>
              <a:rPr lang="en-US" sz="2000" dirty="0" err="1">
                <a:latin typeface="+mn-lt"/>
              </a:rPr>
              <a:t>sa</a:t>
            </a:r>
            <a:r>
              <a:rPr lang="en-US" sz="2000" dirty="0">
                <a:latin typeface="+mn-lt"/>
              </a:rPr>
              <a:t> </a:t>
            </a:r>
            <a:r>
              <a:rPr lang="en-US" sz="2000" dirty="0" err="1">
                <a:latin typeface="+mn-lt"/>
              </a:rPr>
              <a:t>ambicijama</a:t>
            </a:r>
            <a:r>
              <a:rPr lang="en-US" sz="2000" dirty="0">
                <a:latin typeface="+mn-lt"/>
              </a:rPr>
              <a:t>)</a:t>
            </a:r>
            <a:endParaRPr lang="de-AT" sz="4000" dirty="0">
              <a:latin typeface="+mn-lt"/>
            </a:endParaRPr>
          </a:p>
        </p:txBody>
      </p:sp>
      <p:pic>
        <p:nvPicPr>
          <p:cNvPr id="3" name="Content Placeholder 2" descr="A graph with orange bars&#10;&#10;AI-generated content may be incorrect.">
            <a:extLst>
              <a:ext uri="{FF2B5EF4-FFF2-40B4-BE49-F238E27FC236}">
                <a16:creationId xmlns:a16="http://schemas.microsoft.com/office/drawing/2014/main" id="{F3C4CAB3-64B1-EEED-51A9-DB6F3E1DCD9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1169" y="1601783"/>
            <a:ext cx="7603841" cy="4891092"/>
          </a:xfrm>
        </p:spPr>
      </p:pic>
    </p:spTree>
    <p:extLst>
      <p:ext uri="{BB962C8B-B14F-4D97-AF65-F5344CB8AC3E}">
        <p14:creationId xmlns:p14="http://schemas.microsoft.com/office/powerpoint/2010/main" val="33676859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87D5F-E7C6-E18D-7BB4-0E753990620E}"/>
            </a:ext>
          </a:extLst>
        </p:cNvPr>
        <p:cNvGrpSpPr/>
        <p:nvPr/>
      </p:nvGrpSpPr>
      <p:grpSpPr>
        <a:xfrm>
          <a:off x="0" y="0"/>
          <a:ext cx="0" cy="0"/>
          <a:chOff x="0" y="0"/>
          <a:chExt cx="0" cy="0"/>
        </a:xfrm>
      </p:grpSpPr>
      <p:pic>
        <p:nvPicPr>
          <p:cNvPr id="6" name="Picture 5" descr="A black background with a black square&#10;&#10;AI-generated content may be incorrect.">
            <a:extLst>
              <a:ext uri="{FF2B5EF4-FFF2-40B4-BE49-F238E27FC236}">
                <a16:creationId xmlns:a16="http://schemas.microsoft.com/office/drawing/2014/main" id="{CD07CB97-85C8-051F-1B61-F0A0E3EFE7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4" name="Title 3">
            <a:extLst>
              <a:ext uri="{FF2B5EF4-FFF2-40B4-BE49-F238E27FC236}">
                <a16:creationId xmlns:a16="http://schemas.microsoft.com/office/drawing/2014/main" id="{47D53269-4EF5-7F22-B7A2-52873B29CB0E}"/>
              </a:ext>
            </a:extLst>
          </p:cNvPr>
          <p:cNvSpPr>
            <a:spLocks noGrp="1"/>
          </p:cNvSpPr>
          <p:nvPr>
            <p:ph type="title"/>
          </p:nvPr>
        </p:nvSpPr>
        <p:spPr/>
        <p:txBody>
          <a:bodyPr>
            <a:normAutofit/>
          </a:bodyPr>
          <a:lstStyle/>
          <a:p>
            <a:r>
              <a:rPr lang="en-US" sz="4000" dirty="0">
                <a:latin typeface="+mn-lt"/>
              </a:rPr>
              <a:t>Some noticeable differences in the sources of information</a:t>
            </a:r>
            <a:endParaRPr lang="de-AT" sz="4000" dirty="0">
              <a:latin typeface="+mn-lt"/>
            </a:endParaRPr>
          </a:p>
        </p:txBody>
      </p:sp>
      <p:sp>
        <p:nvSpPr>
          <p:cNvPr id="5" name="Content Placeholder 4">
            <a:extLst>
              <a:ext uri="{FF2B5EF4-FFF2-40B4-BE49-F238E27FC236}">
                <a16:creationId xmlns:a16="http://schemas.microsoft.com/office/drawing/2014/main" id="{5A6B51E4-1836-C992-40D5-7E79690E3769}"/>
              </a:ext>
            </a:extLst>
          </p:cNvPr>
          <p:cNvSpPr>
            <a:spLocks noGrp="1"/>
          </p:cNvSpPr>
          <p:nvPr>
            <p:ph idx="1"/>
          </p:nvPr>
        </p:nvSpPr>
        <p:spPr/>
        <p:txBody>
          <a:bodyPr/>
          <a:lstStyle/>
          <a:p>
            <a:r>
              <a:rPr lang="en-US" sz="2400" dirty="0"/>
              <a:t>As a reminder, the survey was conducted in April. Perhaps some students had not yet begun to look more closely at their future studies?</a:t>
            </a:r>
          </a:p>
          <a:p>
            <a:r>
              <a:rPr lang="en-US" sz="2400" dirty="0"/>
              <a:t>Nevertheless, 44% who use university websites appear to be very few (30% do not (yet) know, 26% explicitly deny the statement).</a:t>
            </a:r>
          </a:p>
          <a:p>
            <a:r>
              <a:rPr lang="en-US" sz="2400" dirty="0"/>
              <a:t>On average, 44% rely on conversations with their closest environment. </a:t>
            </a:r>
            <a:br>
              <a:rPr lang="en-US" sz="2400" dirty="0"/>
            </a:br>
            <a:r>
              <a:rPr lang="en-US" sz="2400" dirty="0"/>
              <a:t>Among weaker students, this figure is only 12%.</a:t>
            </a:r>
          </a:p>
          <a:p>
            <a:r>
              <a:rPr lang="en-US" sz="2400" dirty="0"/>
              <a:t>They also use conversations with teachers less frequently. However, </a:t>
            </a:r>
            <a:br>
              <a:rPr lang="en-US" sz="2400" dirty="0"/>
            </a:br>
            <a:r>
              <a:rPr lang="en-US" sz="2400" dirty="0"/>
              <a:t>they rely on ministry or agency websites more often than average.</a:t>
            </a:r>
            <a:endParaRPr lang="de-AT" sz="2400" dirty="0"/>
          </a:p>
        </p:txBody>
      </p:sp>
    </p:spTree>
    <p:extLst>
      <p:ext uri="{BB962C8B-B14F-4D97-AF65-F5344CB8AC3E}">
        <p14:creationId xmlns:p14="http://schemas.microsoft.com/office/powerpoint/2010/main" val="10262538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FF3EC-EF32-DABC-6C46-8D3829F908D5}"/>
            </a:ext>
          </a:extLst>
        </p:cNvPr>
        <p:cNvGrpSpPr/>
        <p:nvPr/>
      </p:nvGrpSpPr>
      <p:grpSpPr>
        <a:xfrm>
          <a:off x="0" y="0"/>
          <a:ext cx="0" cy="0"/>
          <a:chOff x="0" y="0"/>
          <a:chExt cx="0" cy="0"/>
        </a:xfrm>
      </p:grpSpPr>
      <p:pic>
        <p:nvPicPr>
          <p:cNvPr id="6" name="Picture 5" descr="A black background with a black square&#10;&#10;AI-generated content may be incorrect.">
            <a:extLst>
              <a:ext uri="{FF2B5EF4-FFF2-40B4-BE49-F238E27FC236}">
                <a16:creationId xmlns:a16="http://schemas.microsoft.com/office/drawing/2014/main" id="{9C92020A-E4FF-39A1-B83E-98838EE8C4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4" name="Title 3">
            <a:extLst>
              <a:ext uri="{FF2B5EF4-FFF2-40B4-BE49-F238E27FC236}">
                <a16:creationId xmlns:a16="http://schemas.microsoft.com/office/drawing/2014/main" id="{5D5D58A0-8FF1-48D4-CA78-3FDD12591B31}"/>
              </a:ext>
            </a:extLst>
          </p:cNvPr>
          <p:cNvSpPr>
            <a:spLocks noGrp="1"/>
          </p:cNvSpPr>
          <p:nvPr>
            <p:ph type="title"/>
          </p:nvPr>
        </p:nvSpPr>
        <p:spPr/>
        <p:txBody>
          <a:bodyPr>
            <a:normAutofit fontScale="90000"/>
          </a:bodyPr>
          <a:lstStyle/>
          <a:p>
            <a:r>
              <a:rPr lang="en-US" sz="4000" dirty="0" err="1">
                <a:latin typeface="+mn-lt"/>
              </a:rPr>
              <a:t>Najznačajniji</a:t>
            </a:r>
            <a:r>
              <a:rPr lang="en-US" sz="4000" dirty="0">
                <a:latin typeface="+mn-lt"/>
              </a:rPr>
              <a:t> </a:t>
            </a:r>
            <a:r>
              <a:rPr lang="en-US" sz="4000" dirty="0" err="1">
                <a:latin typeface="+mn-lt"/>
              </a:rPr>
              <a:t>činioci</a:t>
            </a:r>
            <a:r>
              <a:rPr lang="en-US" sz="4000" dirty="0">
                <a:latin typeface="+mn-lt"/>
              </a:rPr>
              <a:t> koji </a:t>
            </a:r>
            <a:r>
              <a:rPr lang="en-US" sz="4000" dirty="0" err="1">
                <a:latin typeface="+mn-lt"/>
              </a:rPr>
              <a:t>utiču</a:t>
            </a:r>
            <a:r>
              <a:rPr lang="en-US" sz="4000" dirty="0">
                <a:latin typeface="+mn-lt"/>
              </a:rPr>
              <a:t> </a:t>
            </a:r>
            <a:r>
              <a:rPr lang="en-US" sz="4000" dirty="0" err="1">
                <a:latin typeface="+mn-lt"/>
              </a:rPr>
              <a:t>na</a:t>
            </a:r>
            <a:r>
              <a:rPr lang="en-US" sz="4000" dirty="0">
                <a:latin typeface="+mn-lt"/>
              </a:rPr>
              <a:t> </a:t>
            </a:r>
            <a:r>
              <a:rPr lang="en-US" sz="4000" dirty="0" err="1">
                <a:latin typeface="+mn-lt"/>
              </a:rPr>
              <a:t>donošenje</a:t>
            </a:r>
            <a:r>
              <a:rPr lang="en-US" sz="4000" dirty="0">
                <a:latin typeface="+mn-lt"/>
              </a:rPr>
              <a:t> </a:t>
            </a:r>
            <a:r>
              <a:rPr lang="en-US" sz="4000" dirty="0" err="1">
                <a:latin typeface="+mn-lt"/>
              </a:rPr>
              <a:t>odluke</a:t>
            </a:r>
            <a:br>
              <a:rPr lang="en-US" sz="4000" dirty="0">
                <a:latin typeface="+mn-lt"/>
              </a:rPr>
            </a:br>
            <a:r>
              <a:rPr lang="en-US" sz="4000" dirty="0">
                <a:latin typeface="+mn-lt"/>
              </a:rPr>
              <a:t>za </a:t>
            </a:r>
            <a:r>
              <a:rPr lang="en-US" sz="4000" dirty="0" err="1">
                <a:latin typeface="+mn-lt"/>
              </a:rPr>
              <a:t>nastavak</a:t>
            </a:r>
            <a:r>
              <a:rPr lang="en-US" sz="4000" dirty="0">
                <a:latin typeface="+mn-lt"/>
              </a:rPr>
              <a:t> </a:t>
            </a:r>
            <a:r>
              <a:rPr lang="en-US" sz="4000" dirty="0" err="1">
                <a:latin typeface="+mn-lt"/>
              </a:rPr>
              <a:t>daljeg</a:t>
            </a:r>
            <a:r>
              <a:rPr lang="en-US" sz="4000" dirty="0">
                <a:latin typeface="+mn-lt"/>
              </a:rPr>
              <a:t> </a:t>
            </a:r>
            <a:r>
              <a:rPr lang="en-US" sz="4000" dirty="0" err="1">
                <a:latin typeface="+mn-lt"/>
              </a:rPr>
              <a:t>školovanja</a:t>
            </a:r>
            <a:r>
              <a:rPr lang="en-US" sz="4000" dirty="0">
                <a:latin typeface="+mn-lt"/>
              </a:rPr>
              <a:t> </a:t>
            </a:r>
            <a:r>
              <a:rPr lang="en-US" sz="2200" dirty="0">
                <a:latin typeface="+mn-lt"/>
              </a:rPr>
              <a:t>(</a:t>
            </a:r>
            <a:r>
              <a:rPr lang="en-US" sz="2200" dirty="0" err="1">
                <a:latin typeface="+mn-lt"/>
              </a:rPr>
              <a:t>samo</a:t>
            </a:r>
            <a:r>
              <a:rPr lang="en-US" sz="2200" dirty="0">
                <a:latin typeface="+mn-lt"/>
              </a:rPr>
              <a:t> </a:t>
            </a:r>
            <a:r>
              <a:rPr lang="en-US" sz="2200" dirty="0" err="1">
                <a:latin typeface="+mn-lt"/>
              </a:rPr>
              <a:t>maturanti</a:t>
            </a:r>
            <a:r>
              <a:rPr lang="en-US" sz="2200" dirty="0">
                <a:latin typeface="+mn-lt"/>
              </a:rPr>
              <a:t> </a:t>
            </a:r>
            <a:r>
              <a:rPr lang="en-US" sz="2200" dirty="0" err="1">
                <a:latin typeface="+mn-lt"/>
              </a:rPr>
              <a:t>sa</a:t>
            </a:r>
            <a:r>
              <a:rPr lang="en-US" sz="2200" dirty="0">
                <a:latin typeface="+mn-lt"/>
              </a:rPr>
              <a:t> </a:t>
            </a:r>
            <a:r>
              <a:rPr lang="en-US" sz="2200" dirty="0" err="1">
                <a:latin typeface="+mn-lt"/>
              </a:rPr>
              <a:t>ambicijama</a:t>
            </a:r>
            <a:r>
              <a:rPr lang="en-US" sz="2200" dirty="0">
                <a:latin typeface="+mn-lt"/>
              </a:rPr>
              <a:t>)</a:t>
            </a:r>
            <a:endParaRPr lang="de-AT" sz="4000" dirty="0">
              <a:latin typeface="+mn-lt"/>
            </a:endParaRPr>
          </a:p>
        </p:txBody>
      </p:sp>
      <p:pic>
        <p:nvPicPr>
          <p:cNvPr id="2" name="Content Placeholder 1">
            <a:extLst>
              <a:ext uri="{FF2B5EF4-FFF2-40B4-BE49-F238E27FC236}">
                <a16:creationId xmlns:a16="http://schemas.microsoft.com/office/drawing/2014/main" id="{C7502908-B680-E678-EA6B-B27D5C417581}"/>
              </a:ext>
            </a:extLst>
          </p:cNvPr>
          <p:cNvPicPr>
            <a:picLocks noGrp="1" noChangeAspect="1"/>
          </p:cNvPicPr>
          <p:nvPr>
            <p:ph idx="1"/>
          </p:nvPr>
        </p:nvPicPr>
        <p:blipFill>
          <a:blip r:embed="rId3"/>
          <a:stretch>
            <a:fillRect/>
          </a:stretch>
        </p:blipFill>
        <p:spPr>
          <a:xfrm>
            <a:off x="838200" y="1690688"/>
            <a:ext cx="7540748" cy="4928400"/>
          </a:xfrm>
          <a:prstGeom prst="rect">
            <a:avLst/>
          </a:prstGeom>
        </p:spPr>
      </p:pic>
      <p:sp>
        <p:nvSpPr>
          <p:cNvPr id="3" name="TextBox 2">
            <a:extLst>
              <a:ext uri="{FF2B5EF4-FFF2-40B4-BE49-F238E27FC236}">
                <a16:creationId xmlns:a16="http://schemas.microsoft.com/office/drawing/2014/main" id="{FCAB6D96-3D57-819E-A366-1877D00EA081}"/>
              </a:ext>
            </a:extLst>
          </p:cNvPr>
          <p:cNvSpPr txBox="1"/>
          <p:nvPr/>
        </p:nvSpPr>
        <p:spPr>
          <a:xfrm>
            <a:off x="8510800" y="1646509"/>
            <a:ext cx="2976772" cy="4708981"/>
          </a:xfrm>
          <a:prstGeom prst="rect">
            <a:avLst/>
          </a:prstGeom>
          <a:solidFill>
            <a:schemeClr val="bg1"/>
          </a:solidFill>
        </p:spPr>
        <p:txBody>
          <a:bodyPr wrap="square">
            <a:spAutoFit/>
          </a:bodyPr>
          <a:lstStyle/>
          <a:p>
            <a:r>
              <a:rPr lang="en-US" sz="2000" dirty="0"/>
              <a:t>When deciding on their further educational path, high school graduates base their decision primarily on their interests and disciplinary strengths.</a:t>
            </a:r>
          </a:p>
          <a:p>
            <a:r>
              <a:rPr lang="en-US" sz="2000" dirty="0"/>
              <a:t>Here, too, there are major differences according to academic performance: only around 50% of good and adequate pupils follow their interests, and only 38% and 28% respectively follow their disciplinary strengths.</a:t>
            </a:r>
          </a:p>
        </p:txBody>
      </p:sp>
    </p:spTree>
    <p:extLst>
      <p:ext uri="{BB962C8B-B14F-4D97-AF65-F5344CB8AC3E}">
        <p14:creationId xmlns:p14="http://schemas.microsoft.com/office/powerpoint/2010/main" val="28367382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D0704-774C-7E14-EEC6-CACCD7808A8D}"/>
            </a:ext>
          </a:extLst>
        </p:cNvPr>
        <p:cNvGrpSpPr/>
        <p:nvPr/>
      </p:nvGrpSpPr>
      <p:grpSpPr>
        <a:xfrm>
          <a:off x="0" y="0"/>
          <a:ext cx="0" cy="0"/>
          <a:chOff x="0" y="0"/>
          <a:chExt cx="0" cy="0"/>
        </a:xfrm>
      </p:grpSpPr>
      <p:pic>
        <p:nvPicPr>
          <p:cNvPr id="6" name="Picture 5" descr="A black background with a black square&#10;&#10;AI-generated content may be incorrect.">
            <a:extLst>
              <a:ext uri="{FF2B5EF4-FFF2-40B4-BE49-F238E27FC236}">
                <a16:creationId xmlns:a16="http://schemas.microsoft.com/office/drawing/2014/main" id="{7ACEABBC-DB44-D981-504E-24BD0F91A8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4" name="Title 3">
            <a:extLst>
              <a:ext uri="{FF2B5EF4-FFF2-40B4-BE49-F238E27FC236}">
                <a16:creationId xmlns:a16="http://schemas.microsoft.com/office/drawing/2014/main" id="{B44D9F61-A7CE-79D5-5653-600B3E4CC0AE}"/>
              </a:ext>
            </a:extLst>
          </p:cNvPr>
          <p:cNvSpPr>
            <a:spLocks noGrp="1"/>
          </p:cNvSpPr>
          <p:nvPr>
            <p:ph type="title"/>
          </p:nvPr>
        </p:nvSpPr>
        <p:spPr/>
        <p:txBody>
          <a:bodyPr>
            <a:normAutofit fontScale="90000"/>
          </a:bodyPr>
          <a:lstStyle/>
          <a:p>
            <a:r>
              <a:rPr lang="en-US" sz="4000" dirty="0">
                <a:latin typeface="+mn-lt"/>
              </a:rPr>
              <a:t>Stav </a:t>
            </a:r>
            <a:r>
              <a:rPr lang="en-US" sz="4000" dirty="0" err="1">
                <a:latin typeface="+mn-lt"/>
              </a:rPr>
              <a:t>maturanata</a:t>
            </a:r>
            <a:r>
              <a:rPr lang="en-US" sz="4000" dirty="0">
                <a:latin typeface="+mn-lt"/>
              </a:rPr>
              <a:t> o </a:t>
            </a:r>
            <a:r>
              <a:rPr lang="en-US" sz="4000" dirty="0" err="1">
                <a:latin typeface="+mn-lt"/>
              </a:rPr>
              <a:t>najkorisnijim</a:t>
            </a:r>
            <a:r>
              <a:rPr lang="en-US" sz="4000" dirty="0">
                <a:latin typeface="+mn-lt"/>
              </a:rPr>
              <a:t> </a:t>
            </a:r>
            <a:r>
              <a:rPr lang="en-US" sz="4000" dirty="0" err="1">
                <a:latin typeface="+mn-lt"/>
              </a:rPr>
              <a:t>alatkama</a:t>
            </a:r>
            <a:br>
              <a:rPr lang="en-US" sz="4000" dirty="0">
                <a:latin typeface="+mn-lt"/>
              </a:rPr>
            </a:br>
            <a:r>
              <a:rPr lang="en-US" sz="4000" dirty="0" err="1">
                <a:latin typeface="+mn-lt"/>
              </a:rPr>
              <a:t>koje</a:t>
            </a:r>
            <a:r>
              <a:rPr lang="en-US" sz="4000" dirty="0">
                <a:latin typeface="+mn-lt"/>
              </a:rPr>
              <a:t> bi </a:t>
            </a:r>
            <a:r>
              <a:rPr lang="en-US" sz="4000" dirty="0" err="1">
                <a:latin typeface="+mn-lt"/>
              </a:rPr>
              <a:t>im</a:t>
            </a:r>
            <a:r>
              <a:rPr lang="en-US" sz="4000" dirty="0">
                <a:latin typeface="+mn-lt"/>
              </a:rPr>
              <a:t> </a:t>
            </a:r>
            <a:r>
              <a:rPr lang="en-US" sz="4000" dirty="0" err="1">
                <a:latin typeface="+mn-lt"/>
              </a:rPr>
              <a:t>pomogle</a:t>
            </a:r>
            <a:r>
              <a:rPr lang="en-US" sz="4000" dirty="0">
                <a:latin typeface="+mn-lt"/>
              </a:rPr>
              <a:t> za </a:t>
            </a:r>
            <a:r>
              <a:rPr lang="en-US" sz="4000" dirty="0" err="1">
                <a:latin typeface="+mn-lt"/>
              </a:rPr>
              <a:t>kvalitetnije</a:t>
            </a:r>
            <a:r>
              <a:rPr lang="en-US" sz="4000" dirty="0">
                <a:latin typeface="+mn-lt"/>
              </a:rPr>
              <a:t> </a:t>
            </a:r>
            <a:r>
              <a:rPr lang="en-US" sz="4000" dirty="0" err="1">
                <a:latin typeface="+mn-lt"/>
              </a:rPr>
              <a:t>donošenje</a:t>
            </a:r>
            <a:r>
              <a:rPr lang="en-US" sz="4000" dirty="0">
                <a:latin typeface="+mn-lt"/>
              </a:rPr>
              <a:t> </a:t>
            </a:r>
            <a:r>
              <a:rPr lang="en-US" sz="4000" dirty="0" err="1">
                <a:latin typeface="+mn-lt"/>
              </a:rPr>
              <a:t>odluke</a:t>
            </a:r>
            <a:endParaRPr lang="de-AT" sz="4000" dirty="0">
              <a:latin typeface="+mn-lt"/>
            </a:endParaRPr>
          </a:p>
        </p:txBody>
      </p:sp>
      <p:sp>
        <p:nvSpPr>
          <p:cNvPr id="3" name="TextBox 2">
            <a:extLst>
              <a:ext uri="{FF2B5EF4-FFF2-40B4-BE49-F238E27FC236}">
                <a16:creationId xmlns:a16="http://schemas.microsoft.com/office/drawing/2014/main" id="{7DF1B8C3-A14B-7A39-36EB-0FA74C3C2A1C}"/>
              </a:ext>
            </a:extLst>
          </p:cNvPr>
          <p:cNvSpPr txBox="1"/>
          <p:nvPr/>
        </p:nvSpPr>
        <p:spPr>
          <a:xfrm>
            <a:off x="8510800" y="1646509"/>
            <a:ext cx="2976772" cy="4708981"/>
          </a:xfrm>
          <a:prstGeom prst="rect">
            <a:avLst/>
          </a:prstGeom>
          <a:solidFill>
            <a:schemeClr val="bg1"/>
          </a:solidFill>
        </p:spPr>
        <p:txBody>
          <a:bodyPr wrap="square">
            <a:spAutoFit/>
          </a:bodyPr>
          <a:lstStyle/>
          <a:p>
            <a:r>
              <a:rPr lang="en-US" sz="2000" dirty="0"/>
              <a:t>All of the proposals are met with roughly equal approval, with none standing out in particular.</a:t>
            </a:r>
          </a:p>
          <a:p>
            <a:endParaRPr lang="en-US" sz="2000" dirty="0"/>
          </a:p>
          <a:p>
            <a:r>
              <a:rPr lang="en-US" sz="2000" dirty="0"/>
              <a:t>Women and good students in particular have an above-average interest in all potential additional offers. </a:t>
            </a:r>
          </a:p>
          <a:p>
            <a:endParaRPr lang="en-US" sz="2000" dirty="0"/>
          </a:p>
          <a:p>
            <a:r>
              <a:rPr lang="en-US" sz="2000" dirty="0"/>
              <a:t>However, there is also a need to develop offers that appeal to more men and weaker pupils.</a:t>
            </a:r>
          </a:p>
        </p:txBody>
      </p:sp>
      <p:pic>
        <p:nvPicPr>
          <p:cNvPr id="8" name="Content Placeholder 7">
            <a:extLst>
              <a:ext uri="{FF2B5EF4-FFF2-40B4-BE49-F238E27FC236}">
                <a16:creationId xmlns:a16="http://schemas.microsoft.com/office/drawing/2014/main" id="{8F7DC18A-A085-52A1-205D-7264C79D0E60}"/>
              </a:ext>
            </a:extLst>
          </p:cNvPr>
          <p:cNvPicPr>
            <a:picLocks noGrp="1" noChangeAspect="1"/>
          </p:cNvPicPr>
          <p:nvPr>
            <p:ph idx="1"/>
          </p:nvPr>
        </p:nvPicPr>
        <p:blipFill>
          <a:blip r:embed="rId3"/>
          <a:stretch>
            <a:fillRect/>
          </a:stretch>
        </p:blipFill>
        <p:spPr>
          <a:xfrm>
            <a:off x="970051" y="1646509"/>
            <a:ext cx="7540749" cy="4928400"/>
          </a:xfrm>
          <a:prstGeom prst="rect">
            <a:avLst/>
          </a:prstGeom>
        </p:spPr>
      </p:pic>
    </p:spTree>
    <p:extLst>
      <p:ext uri="{BB962C8B-B14F-4D97-AF65-F5344CB8AC3E}">
        <p14:creationId xmlns:p14="http://schemas.microsoft.com/office/powerpoint/2010/main" val="20922536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8B6CE-8034-A227-DAA6-3178C59C23B3}"/>
            </a:ext>
          </a:extLst>
        </p:cNvPr>
        <p:cNvGrpSpPr/>
        <p:nvPr/>
      </p:nvGrpSpPr>
      <p:grpSpPr>
        <a:xfrm>
          <a:off x="0" y="0"/>
          <a:ext cx="0" cy="0"/>
          <a:chOff x="0" y="0"/>
          <a:chExt cx="0" cy="0"/>
        </a:xfrm>
      </p:grpSpPr>
      <p:pic>
        <p:nvPicPr>
          <p:cNvPr id="6" name="Picture 5" descr="A black background with a black square&#10;&#10;AI-generated content may be incorrect.">
            <a:extLst>
              <a:ext uri="{FF2B5EF4-FFF2-40B4-BE49-F238E27FC236}">
                <a16:creationId xmlns:a16="http://schemas.microsoft.com/office/drawing/2014/main" id="{3284EA52-AB07-FDB1-8410-339362B80D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9" name="TextBox 8">
            <a:extLst>
              <a:ext uri="{FF2B5EF4-FFF2-40B4-BE49-F238E27FC236}">
                <a16:creationId xmlns:a16="http://schemas.microsoft.com/office/drawing/2014/main" id="{F4656CF6-76F0-B6B4-EF37-09981ADDB2EC}"/>
              </a:ext>
            </a:extLst>
          </p:cNvPr>
          <p:cNvSpPr txBox="1"/>
          <p:nvPr/>
        </p:nvSpPr>
        <p:spPr>
          <a:xfrm rot="1090003">
            <a:off x="4873832" y="4092099"/>
            <a:ext cx="1910460" cy="1015663"/>
          </a:xfrm>
          <a:prstGeom prst="rect">
            <a:avLst/>
          </a:prstGeom>
          <a:solidFill>
            <a:schemeClr val="accent6">
              <a:lumMod val="20000"/>
              <a:lumOff val="80000"/>
            </a:schemeClr>
          </a:solidFill>
        </p:spPr>
        <p:txBody>
          <a:bodyPr wrap="square" rtlCol="0">
            <a:spAutoFit/>
          </a:bodyPr>
          <a:lstStyle/>
          <a:p>
            <a:r>
              <a:rPr lang="sr-Latn-ME" sz="2000" i="1" dirty="0">
                <a:effectLst/>
                <a:ea typeface="Aptos" panose="020B0004020202020204" pitchFamily="34" charset="0"/>
                <a:cs typeface="Times New Roman" panose="02020603050405020304" pitchFamily="18" charset="0"/>
              </a:rPr>
              <a:t>Sajtovi su očajni sa deficitom informacija.</a:t>
            </a:r>
            <a:endParaRPr lang="en-GB" sz="2000" dirty="0"/>
          </a:p>
        </p:txBody>
      </p:sp>
      <p:sp>
        <p:nvSpPr>
          <p:cNvPr id="4" name="Title 3">
            <a:extLst>
              <a:ext uri="{FF2B5EF4-FFF2-40B4-BE49-F238E27FC236}">
                <a16:creationId xmlns:a16="http://schemas.microsoft.com/office/drawing/2014/main" id="{C1C70DE0-5A63-A600-DFCF-BE87CEEF2C95}"/>
              </a:ext>
            </a:extLst>
          </p:cNvPr>
          <p:cNvSpPr>
            <a:spLocks noGrp="1"/>
          </p:cNvSpPr>
          <p:nvPr>
            <p:ph type="title"/>
          </p:nvPr>
        </p:nvSpPr>
        <p:spPr/>
        <p:txBody>
          <a:bodyPr>
            <a:noAutofit/>
          </a:bodyPr>
          <a:lstStyle/>
          <a:p>
            <a:r>
              <a:rPr lang="de-AT" sz="4000" dirty="0">
                <a:latin typeface="+mn-lt"/>
              </a:rPr>
              <a:t>Da li smatrate da sistem treba da uloži</a:t>
            </a:r>
            <a:r>
              <a:rPr lang="sr-Latn-ME" sz="4000" dirty="0">
                <a:latin typeface="+mn-lt"/>
              </a:rPr>
              <a:t> </a:t>
            </a:r>
            <a:r>
              <a:rPr lang="de-AT" sz="4000" dirty="0">
                <a:latin typeface="+mn-lt"/>
              </a:rPr>
              <a:t>dodatne napore kako bi Vam pomogao da donesete adekvatnu odluku?</a:t>
            </a:r>
          </a:p>
        </p:txBody>
      </p:sp>
      <p:sp>
        <p:nvSpPr>
          <p:cNvPr id="5" name="Content Placeholder 4">
            <a:extLst>
              <a:ext uri="{FF2B5EF4-FFF2-40B4-BE49-F238E27FC236}">
                <a16:creationId xmlns:a16="http://schemas.microsoft.com/office/drawing/2014/main" id="{DFDDBDDF-6B4F-71F4-A606-FE4F3930646E}"/>
              </a:ext>
            </a:extLst>
          </p:cNvPr>
          <p:cNvSpPr>
            <a:spLocks noGrp="1"/>
          </p:cNvSpPr>
          <p:nvPr>
            <p:ph idx="1"/>
          </p:nvPr>
        </p:nvSpPr>
        <p:spPr>
          <a:xfrm>
            <a:off x="838200" y="1825624"/>
            <a:ext cx="10515600" cy="4575175"/>
          </a:xfrm>
        </p:spPr>
        <p:txBody>
          <a:bodyPr>
            <a:noAutofit/>
          </a:bodyPr>
          <a:lstStyle/>
          <a:p>
            <a:pPr marL="0" indent="0">
              <a:buNone/>
            </a:pPr>
            <a:r>
              <a:rPr lang="sr-Latn-ME" sz="2400" dirty="0"/>
              <a:t>Od ukupno 805 otvorenih odgovora, 563 su bila pozitivna, 232 negativna, </a:t>
            </a:r>
            <a:br>
              <a:rPr lang="de-AT" sz="2400" dirty="0"/>
            </a:br>
            <a:r>
              <a:rPr lang="sr-Latn-ME" sz="2400" dirty="0"/>
              <a:t>dok je 10 odgovora bilo neutralno. Neki primjeri:</a:t>
            </a:r>
          </a:p>
        </p:txBody>
      </p:sp>
      <p:sp>
        <p:nvSpPr>
          <p:cNvPr id="2" name="TextBox 1">
            <a:extLst>
              <a:ext uri="{FF2B5EF4-FFF2-40B4-BE49-F238E27FC236}">
                <a16:creationId xmlns:a16="http://schemas.microsoft.com/office/drawing/2014/main" id="{7F2FEE08-D231-B18E-E608-D6F57B6A0520}"/>
              </a:ext>
            </a:extLst>
          </p:cNvPr>
          <p:cNvSpPr txBox="1"/>
          <p:nvPr/>
        </p:nvSpPr>
        <p:spPr>
          <a:xfrm rot="21019572">
            <a:off x="5430485" y="5019910"/>
            <a:ext cx="4579454" cy="1323439"/>
          </a:xfrm>
          <a:prstGeom prst="rect">
            <a:avLst/>
          </a:prstGeom>
          <a:solidFill>
            <a:schemeClr val="accent6">
              <a:lumMod val="40000"/>
              <a:lumOff val="60000"/>
            </a:schemeClr>
          </a:solidFill>
        </p:spPr>
        <p:txBody>
          <a:bodyPr wrap="square" rtlCol="0">
            <a:spAutoFit/>
          </a:bodyPr>
          <a:lstStyle/>
          <a:p>
            <a:r>
              <a:rPr lang="en-GB" sz="2000" i="1" dirty="0">
                <a:effectLst/>
                <a:ea typeface="Aptos" panose="020B0004020202020204" pitchFamily="34" charset="0"/>
                <a:cs typeface="Times New Roman" panose="02020603050405020304" pitchFamily="18" charset="0"/>
              </a:rPr>
              <a:t>Da, </a:t>
            </a:r>
            <a:r>
              <a:rPr lang="en-GB" sz="2000" i="1" dirty="0" err="1">
                <a:effectLst/>
                <a:ea typeface="Aptos" panose="020B0004020202020204" pitchFamily="34" charset="0"/>
                <a:cs typeface="Times New Roman" panose="02020603050405020304" pitchFamily="18" charset="0"/>
              </a:rPr>
              <a:t>mislim</a:t>
            </a:r>
            <a:r>
              <a:rPr lang="en-GB" sz="2000" i="1" dirty="0">
                <a:effectLst/>
                <a:ea typeface="Aptos" panose="020B0004020202020204" pitchFamily="34" charset="0"/>
                <a:cs typeface="Times New Roman" panose="02020603050405020304" pitchFamily="18" charset="0"/>
              </a:rPr>
              <a:t> da bi se </a:t>
            </a:r>
            <a:r>
              <a:rPr lang="en-GB" sz="2000" i="1" dirty="0" err="1">
                <a:effectLst/>
                <a:ea typeface="Aptos" panose="020B0004020202020204" pitchFamily="34" charset="0"/>
                <a:cs typeface="Times New Roman" panose="02020603050405020304" pitchFamily="18" charset="0"/>
              </a:rPr>
              <a:t>fakulteti</a:t>
            </a:r>
            <a:r>
              <a:rPr lang="en-GB" sz="2000" i="1" dirty="0">
                <a:effectLst/>
                <a:ea typeface="Aptos" panose="020B0004020202020204" pitchFamily="34" charset="0"/>
                <a:cs typeface="Times New Roman" panose="02020603050405020304" pitchFamily="18" charset="0"/>
              </a:rPr>
              <a:t> </a:t>
            </a:r>
            <a:r>
              <a:rPr lang="en-GB" sz="2000" i="1" dirty="0" err="1">
                <a:effectLst/>
                <a:ea typeface="Aptos" panose="020B0004020202020204" pitchFamily="34" charset="0"/>
                <a:cs typeface="Times New Roman" panose="02020603050405020304" pitchFamily="18" charset="0"/>
              </a:rPr>
              <a:t>trebali</a:t>
            </a:r>
            <a:r>
              <a:rPr lang="en-GB" sz="2000" i="1" dirty="0">
                <a:effectLst/>
                <a:ea typeface="Aptos" panose="020B0004020202020204" pitchFamily="34" charset="0"/>
                <a:cs typeface="Times New Roman" panose="02020603050405020304" pitchFamily="18" charset="0"/>
              </a:rPr>
              <a:t> </a:t>
            </a:r>
            <a:r>
              <a:rPr lang="en-GB" sz="2000" i="1" dirty="0" err="1">
                <a:effectLst/>
                <a:ea typeface="Aptos" panose="020B0004020202020204" pitchFamily="34" charset="0"/>
                <a:cs typeface="Times New Roman" panose="02020603050405020304" pitchFamily="18" charset="0"/>
              </a:rPr>
              <a:t>predstavljati</a:t>
            </a:r>
            <a:r>
              <a:rPr lang="en-GB" sz="2000" i="1" dirty="0">
                <a:effectLst/>
                <a:ea typeface="Aptos" panose="020B0004020202020204" pitchFamily="34" charset="0"/>
                <a:cs typeface="Times New Roman" panose="02020603050405020304" pitchFamily="18" charset="0"/>
              </a:rPr>
              <a:t> </a:t>
            </a:r>
            <a:r>
              <a:rPr lang="en-GB" sz="2000" i="1" dirty="0" err="1">
                <a:effectLst/>
                <a:ea typeface="Aptos" panose="020B0004020202020204" pitchFamily="34" charset="0"/>
                <a:cs typeface="Times New Roman" panose="02020603050405020304" pitchFamily="18" charset="0"/>
              </a:rPr>
              <a:t>učenicima</a:t>
            </a:r>
            <a:r>
              <a:rPr lang="en-GB" sz="2000" i="1" dirty="0">
                <a:effectLst/>
                <a:ea typeface="Aptos" panose="020B0004020202020204" pitchFamily="34" charset="0"/>
                <a:cs typeface="Times New Roman" panose="02020603050405020304" pitchFamily="18" charset="0"/>
              </a:rPr>
              <a:t> </a:t>
            </a:r>
            <a:r>
              <a:rPr lang="en-GB" sz="2000" i="1" dirty="0" err="1">
                <a:effectLst/>
                <a:ea typeface="Aptos" panose="020B0004020202020204" pitchFamily="34" charset="0"/>
                <a:cs typeface="Times New Roman" panose="02020603050405020304" pitchFamily="18" charset="0"/>
              </a:rPr>
              <a:t>trećeg</a:t>
            </a:r>
            <a:r>
              <a:rPr lang="en-GB" sz="2000" i="1" dirty="0">
                <a:effectLst/>
                <a:ea typeface="Aptos" panose="020B0004020202020204" pitchFamily="34" charset="0"/>
                <a:cs typeface="Times New Roman" panose="02020603050405020304" pitchFamily="18" charset="0"/>
              </a:rPr>
              <a:t> </a:t>
            </a:r>
            <a:r>
              <a:rPr lang="en-GB" sz="2000" i="1" dirty="0" err="1">
                <a:effectLst/>
                <a:ea typeface="Aptos" panose="020B0004020202020204" pitchFamily="34" charset="0"/>
                <a:cs typeface="Times New Roman" panose="02020603050405020304" pitchFamily="18" charset="0"/>
              </a:rPr>
              <a:t>razreda</a:t>
            </a:r>
            <a:r>
              <a:rPr lang="en-GB" sz="2000" i="1" dirty="0">
                <a:effectLst/>
                <a:ea typeface="Aptos" panose="020B0004020202020204" pitchFamily="34" charset="0"/>
                <a:cs typeface="Times New Roman" panose="02020603050405020304" pitchFamily="18" charset="0"/>
              </a:rPr>
              <a:t> </a:t>
            </a:r>
            <a:r>
              <a:rPr lang="en-GB" sz="2000" i="1" dirty="0" err="1">
                <a:effectLst/>
                <a:ea typeface="Aptos" panose="020B0004020202020204" pitchFamily="34" charset="0"/>
                <a:cs typeface="Times New Roman" panose="02020603050405020304" pitchFamily="18" charset="0"/>
              </a:rPr>
              <a:t>srednje</a:t>
            </a:r>
            <a:r>
              <a:rPr lang="en-GB" sz="2000" i="1" dirty="0">
                <a:effectLst/>
                <a:ea typeface="Aptos" panose="020B0004020202020204" pitchFamily="34" charset="0"/>
                <a:cs typeface="Times New Roman" panose="02020603050405020304" pitchFamily="18" charset="0"/>
              </a:rPr>
              <a:t> </a:t>
            </a:r>
            <a:r>
              <a:rPr lang="en-GB" sz="2000" i="1" dirty="0" err="1">
                <a:effectLst/>
                <a:ea typeface="Aptos" panose="020B0004020202020204" pitchFamily="34" charset="0"/>
                <a:cs typeface="Times New Roman" panose="02020603050405020304" pitchFamily="18" charset="0"/>
              </a:rPr>
              <a:t>škole</a:t>
            </a:r>
            <a:r>
              <a:rPr lang="en-GB" sz="2000" i="1" dirty="0">
                <a:effectLst/>
                <a:ea typeface="Aptos" panose="020B0004020202020204" pitchFamily="34" charset="0"/>
                <a:cs typeface="Times New Roman" panose="02020603050405020304" pitchFamily="18" charset="0"/>
              </a:rPr>
              <a:t>, a ne </a:t>
            </a:r>
            <a:r>
              <a:rPr lang="en-GB" sz="2000" i="1" dirty="0" err="1">
                <a:effectLst/>
                <a:ea typeface="Aptos" panose="020B0004020202020204" pitchFamily="34" charset="0"/>
                <a:cs typeface="Times New Roman" panose="02020603050405020304" pitchFamily="18" charset="0"/>
              </a:rPr>
              <a:t>maturantima</a:t>
            </a:r>
            <a:r>
              <a:rPr lang="en-GB" sz="2000" i="1" dirty="0">
                <a:effectLst/>
                <a:ea typeface="Aptos" panose="020B0004020202020204" pitchFamily="34" charset="0"/>
                <a:cs typeface="Times New Roman" panose="02020603050405020304" pitchFamily="18" charset="0"/>
              </a:rPr>
              <a:t> koji </a:t>
            </a:r>
            <a:r>
              <a:rPr lang="en-GB" sz="2000" i="1" dirty="0" err="1">
                <a:effectLst/>
                <a:ea typeface="Aptos" panose="020B0004020202020204" pitchFamily="34" charset="0"/>
                <a:cs typeface="Times New Roman" panose="02020603050405020304" pitchFamily="18" charset="0"/>
              </a:rPr>
              <a:t>su</a:t>
            </a:r>
            <a:r>
              <a:rPr lang="en-GB" sz="2000" i="1" dirty="0">
                <a:effectLst/>
                <a:ea typeface="Aptos" panose="020B0004020202020204" pitchFamily="34" charset="0"/>
                <a:cs typeface="Times New Roman" panose="02020603050405020304" pitchFamily="18" charset="0"/>
              </a:rPr>
              <a:t> </a:t>
            </a:r>
            <a:r>
              <a:rPr lang="en-GB" sz="2000" i="1" dirty="0" err="1">
                <a:effectLst/>
                <a:ea typeface="Aptos" panose="020B0004020202020204" pitchFamily="34" charset="0"/>
                <a:cs typeface="Times New Roman" panose="02020603050405020304" pitchFamily="18" charset="0"/>
              </a:rPr>
              <a:t>već</a:t>
            </a:r>
            <a:r>
              <a:rPr lang="en-GB" sz="2000" i="1" dirty="0">
                <a:effectLst/>
                <a:ea typeface="Aptos" panose="020B0004020202020204" pitchFamily="34" charset="0"/>
                <a:cs typeface="Times New Roman" panose="02020603050405020304" pitchFamily="18" charset="0"/>
              </a:rPr>
              <a:t> pred </a:t>
            </a:r>
            <a:r>
              <a:rPr lang="en-GB" sz="2000" i="1" dirty="0" err="1">
                <a:effectLst/>
                <a:ea typeface="Aptos" panose="020B0004020202020204" pitchFamily="34" charset="0"/>
                <a:cs typeface="Times New Roman" panose="02020603050405020304" pitchFamily="18" charset="0"/>
              </a:rPr>
              <a:t>kraj</a:t>
            </a:r>
            <a:r>
              <a:rPr lang="en-GB" sz="2000" i="1" dirty="0">
                <a:effectLst/>
                <a:ea typeface="Aptos" panose="020B0004020202020204" pitchFamily="34" charset="0"/>
                <a:cs typeface="Times New Roman" panose="02020603050405020304" pitchFamily="18" charset="0"/>
              </a:rPr>
              <a:t> </a:t>
            </a:r>
            <a:r>
              <a:rPr lang="en-GB" sz="2000" i="1" dirty="0" err="1">
                <a:effectLst/>
                <a:ea typeface="Aptos" panose="020B0004020202020204" pitchFamily="34" charset="0"/>
                <a:cs typeface="Times New Roman" panose="02020603050405020304" pitchFamily="18" charset="0"/>
              </a:rPr>
              <a:t>srednje</a:t>
            </a:r>
            <a:r>
              <a:rPr lang="en-GB" sz="2000" i="1" dirty="0">
                <a:effectLst/>
                <a:ea typeface="Aptos" panose="020B0004020202020204" pitchFamily="34" charset="0"/>
                <a:cs typeface="Times New Roman" panose="02020603050405020304" pitchFamily="18" charset="0"/>
              </a:rPr>
              <a:t>.</a:t>
            </a:r>
            <a:endParaRPr lang="en-GB" sz="2000" dirty="0"/>
          </a:p>
        </p:txBody>
      </p:sp>
      <p:sp>
        <p:nvSpPr>
          <p:cNvPr id="3" name="TextBox 2">
            <a:extLst>
              <a:ext uri="{FF2B5EF4-FFF2-40B4-BE49-F238E27FC236}">
                <a16:creationId xmlns:a16="http://schemas.microsoft.com/office/drawing/2014/main" id="{6ADCE0B3-A32C-1F2D-0BED-E36AE3317783}"/>
              </a:ext>
            </a:extLst>
          </p:cNvPr>
          <p:cNvSpPr txBox="1"/>
          <p:nvPr/>
        </p:nvSpPr>
        <p:spPr>
          <a:xfrm>
            <a:off x="3946793" y="2803924"/>
            <a:ext cx="3970105" cy="1015663"/>
          </a:xfrm>
          <a:prstGeom prst="rect">
            <a:avLst/>
          </a:prstGeom>
          <a:solidFill>
            <a:schemeClr val="accent6">
              <a:lumMod val="60000"/>
              <a:lumOff val="40000"/>
            </a:schemeClr>
          </a:solidFill>
        </p:spPr>
        <p:txBody>
          <a:bodyPr wrap="square" rtlCol="0">
            <a:spAutoFit/>
          </a:bodyPr>
          <a:lstStyle/>
          <a:p>
            <a:r>
              <a:rPr lang="en-GB" sz="2000" i="1" dirty="0">
                <a:effectLst/>
                <a:ea typeface="Aptos" panose="020B0004020202020204" pitchFamily="34" charset="0"/>
                <a:cs typeface="Times New Roman" panose="02020603050405020304" pitchFamily="18" charset="0"/>
              </a:rPr>
              <a:t>Da </a:t>
            </a:r>
            <a:r>
              <a:rPr lang="en-GB" sz="2000" i="1" dirty="0" err="1">
                <a:effectLst/>
                <a:ea typeface="Aptos" panose="020B0004020202020204" pitchFamily="34" charset="0"/>
                <a:cs typeface="Times New Roman" panose="02020603050405020304" pitchFamily="18" charset="0"/>
              </a:rPr>
              <a:t>omogući</a:t>
            </a:r>
            <a:r>
              <a:rPr lang="en-GB" sz="2000" i="1" dirty="0">
                <a:effectLst/>
                <a:ea typeface="Aptos" panose="020B0004020202020204" pitchFamily="34" charset="0"/>
                <a:cs typeface="Times New Roman" panose="02020603050405020304" pitchFamily="18" charset="0"/>
              </a:rPr>
              <a:t> </a:t>
            </a:r>
            <a:r>
              <a:rPr lang="en-GB" sz="2000" i="1" dirty="0" err="1">
                <a:effectLst/>
                <a:ea typeface="Aptos" panose="020B0004020202020204" pitchFamily="34" charset="0"/>
                <a:cs typeface="Times New Roman" panose="02020603050405020304" pitchFamily="18" charset="0"/>
              </a:rPr>
              <a:t>maturantima</a:t>
            </a:r>
            <a:r>
              <a:rPr lang="en-GB" sz="2000" i="1" dirty="0">
                <a:effectLst/>
                <a:ea typeface="Aptos" panose="020B0004020202020204" pitchFamily="34" charset="0"/>
                <a:cs typeface="Times New Roman" panose="02020603050405020304" pitchFamily="18" charset="0"/>
              </a:rPr>
              <a:t> </a:t>
            </a:r>
            <a:r>
              <a:rPr lang="en-GB" sz="2000" i="1" dirty="0" err="1">
                <a:effectLst/>
                <a:ea typeface="Aptos" panose="020B0004020202020204" pitchFamily="34" charset="0"/>
                <a:cs typeface="Times New Roman" panose="02020603050405020304" pitchFamily="18" charset="0"/>
              </a:rPr>
              <a:t>besplatan</a:t>
            </a:r>
            <a:r>
              <a:rPr lang="en-GB" sz="2000" i="1" dirty="0">
                <a:effectLst/>
                <a:ea typeface="Aptos" panose="020B0004020202020204" pitchFamily="34" charset="0"/>
                <a:cs typeface="Times New Roman" panose="02020603050405020304" pitchFamily="18" charset="0"/>
              </a:rPr>
              <a:t> test za </a:t>
            </a:r>
            <a:r>
              <a:rPr lang="en-GB" sz="2000" i="1" dirty="0" err="1">
                <a:effectLst/>
                <a:ea typeface="Aptos" panose="020B0004020202020204" pitchFamily="34" charset="0"/>
                <a:cs typeface="Times New Roman" panose="02020603050405020304" pitchFamily="18" charset="0"/>
              </a:rPr>
              <a:t>usmeravanje</a:t>
            </a:r>
            <a:r>
              <a:rPr lang="en-GB" sz="2000" i="1" dirty="0">
                <a:effectLst/>
                <a:ea typeface="Aptos" panose="020B0004020202020204" pitchFamily="34" charset="0"/>
                <a:cs typeface="Times New Roman" panose="02020603050405020304" pitchFamily="18" charset="0"/>
              </a:rPr>
              <a:t> </a:t>
            </a:r>
            <a:r>
              <a:rPr lang="en-GB" sz="2000" i="1" dirty="0" err="1">
                <a:effectLst/>
                <a:ea typeface="Aptos" panose="020B0004020202020204" pitchFamily="34" charset="0"/>
                <a:cs typeface="Times New Roman" panose="02020603050405020304" pitchFamily="18" charset="0"/>
              </a:rPr>
              <a:t>na</a:t>
            </a:r>
            <a:r>
              <a:rPr lang="en-GB" sz="2000" i="1" dirty="0">
                <a:effectLst/>
                <a:ea typeface="Aptos" panose="020B0004020202020204" pitchFamily="34" charset="0"/>
                <a:cs typeface="Times New Roman" panose="02020603050405020304" pitchFamily="18" charset="0"/>
              </a:rPr>
              <a:t> </a:t>
            </a:r>
            <a:r>
              <a:rPr lang="en-GB" sz="2000" i="1" dirty="0" err="1">
                <a:effectLst/>
                <a:ea typeface="Aptos" panose="020B0004020202020204" pitchFamily="34" charset="0"/>
                <a:cs typeface="Times New Roman" panose="02020603050405020304" pitchFamily="18" charset="0"/>
              </a:rPr>
              <a:t>dalje</a:t>
            </a:r>
            <a:r>
              <a:rPr lang="en-GB" sz="2000" i="1" dirty="0">
                <a:effectLst/>
                <a:ea typeface="Aptos" panose="020B0004020202020204" pitchFamily="34" charset="0"/>
                <a:cs typeface="Times New Roman" panose="02020603050405020304" pitchFamily="18" charset="0"/>
              </a:rPr>
              <a:t> </a:t>
            </a:r>
            <a:r>
              <a:rPr lang="en-GB" sz="2000" i="1" dirty="0" err="1">
                <a:effectLst/>
                <a:ea typeface="Aptos" panose="020B0004020202020204" pitchFamily="34" charset="0"/>
                <a:cs typeface="Times New Roman" panose="02020603050405020304" pitchFamily="18" charset="0"/>
              </a:rPr>
              <a:t>obrazovanje</a:t>
            </a:r>
            <a:r>
              <a:rPr lang="en-GB" sz="2000" i="1" dirty="0">
                <a:effectLst/>
                <a:ea typeface="Aptos" panose="020B0004020202020204" pitchFamily="34" charset="0"/>
                <a:cs typeface="Times New Roman" panose="02020603050405020304" pitchFamily="18" charset="0"/>
              </a:rPr>
              <a:t>, </a:t>
            </a:r>
            <a:r>
              <a:rPr lang="en-GB" sz="2000" i="1" dirty="0" err="1">
                <a:effectLst/>
                <a:ea typeface="Aptos" panose="020B0004020202020204" pitchFamily="34" charset="0"/>
                <a:cs typeface="Times New Roman" panose="02020603050405020304" pitchFamily="18" charset="0"/>
              </a:rPr>
              <a:t>ako</a:t>
            </a:r>
            <a:r>
              <a:rPr lang="en-GB" sz="2000" i="1" dirty="0">
                <a:effectLst/>
                <a:ea typeface="Aptos" panose="020B0004020202020204" pitchFamily="34" charset="0"/>
                <a:cs typeface="Times New Roman" panose="02020603050405020304" pitchFamily="18" charset="0"/>
              </a:rPr>
              <a:t> </a:t>
            </a:r>
            <a:r>
              <a:rPr lang="en-GB" sz="2000" i="1" dirty="0" err="1">
                <a:effectLst/>
                <a:ea typeface="Aptos" panose="020B0004020202020204" pitchFamily="34" charset="0"/>
                <a:cs typeface="Times New Roman" panose="02020603050405020304" pitchFamily="18" charset="0"/>
              </a:rPr>
              <a:t>su</a:t>
            </a:r>
            <a:r>
              <a:rPr lang="en-GB" sz="2000" i="1" dirty="0">
                <a:effectLst/>
                <a:ea typeface="Aptos" panose="020B0004020202020204" pitchFamily="34" charset="0"/>
                <a:cs typeface="Times New Roman" panose="02020603050405020304" pitchFamily="18" charset="0"/>
              </a:rPr>
              <a:t> u </a:t>
            </a:r>
            <a:r>
              <a:rPr lang="en-GB" sz="2000" i="1" dirty="0" err="1">
                <a:effectLst/>
                <a:ea typeface="Aptos" panose="020B0004020202020204" pitchFamily="34" charset="0"/>
                <a:cs typeface="Times New Roman" panose="02020603050405020304" pitchFamily="18" charset="0"/>
              </a:rPr>
              <a:t>nedoumici</a:t>
            </a:r>
            <a:r>
              <a:rPr lang="en-GB" sz="2000" i="1" dirty="0">
                <a:effectLst/>
                <a:ea typeface="Aptos" panose="020B0004020202020204" pitchFamily="34" charset="0"/>
                <a:cs typeface="Times New Roman" panose="02020603050405020304" pitchFamily="18" charset="0"/>
              </a:rPr>
              <a:t>.</a:t>
            </a:r>
            <a:endParaRPr lang="en-GB" sz="2000" dirty="0"/>
          </a:p>
        </p:txBody>
      </p:sp>
      <p:sp>
        <p:nvSpPr>
          <p:cNvPr id="7" name="TextBox 6">
            <a:extLst>
              <a:ext uri="{FF2B5EF4-FFF2-40B4-BE49-F238E27FC236}">
                <a16:creationId xmlns:a16="http://schemas.microsoft.com/office/drawing/2014/main" id="{C1EFB773-95A3-750E-C41C-1DD08A49CA25}"/>
              </a:ext>
            </a:extLst>
          </p:cNvPr>
          <p:cNvSpPr txBox="1"/>
          <p:nvPr/>
        </p:nvSpPr>
        <p:spPr>
          <a:xfrm rot="1000887">
            <a:off x="7960960" y="2696203"/>
            <a:ext cx="3883632" cy="2246769"/>
          </a:xfrm>
          <a:prstGeom prst="rect">
            <a:avLst/>
          </a:prstGeom>
          <a:solidFill>
            <a:schemeClr val="accent6">
              <a:lumMod val="75000"/>
            </a:schemeClr>
          </a:solidFill>
        </p:spPr>
        <p:txBody>
          <a:bodyPr wrap="square" rtlCol="0">
            <a:spAutoFit/>
          </a:bodyPr>
          <a:lstStyle/>
          <a:p>
            <a:r>
              <a:rPr lang="en-GB" sz="2000" i="1" dirty="0">
                <a:solidFill>
                  <a:schemeClr val="bg1"/>
                </a:solidFill>
                <a:effectLst/>
                <a:ea typeface="Aptos" panose="020B0004020202020204" pitchFamily="34" charset="0"/>
                <a:cs typeface="Times New Roman" panose="02020603050405020304" pitchFamily="18" charset="0"/>
              </a:rPr>
              <a:t>Da, da </a:t>
            </a:r>
            <a:r>
              <a:rPr lang="en-GB" sz="2000" i="1" dirty="0" err="1">
                <a:solidFill>
                  <a:schemeClr val="bg1"/>
                </a:solidFill>
                <a:effectLst/>
                <a:ea typeface="Aptos" panose="020B0004020202020204" pitchFamily="34" charset="0"/>
                <a:cs typeface="Times New Roman" panose="02020603050405020304" pitchFamily="18" charset="0"/>
              </a:rPr>
              <a:t>detaljnije</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srednjoškolcima</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pogotovo</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gimnazijalcima</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prikaže</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određenu</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struku</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i</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neke</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predmete</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na</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odgovarajućem</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fakultetu</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kako</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funkcionišu</a:t>
            </a:r>
            <a:r>
              <a:rPr lang="en-GB" sz="2000" i="1" dirty="0">
                <a:solidFill>
                  <a:schemeClr val="bg1"/>
                </a:solidFill>
                <a:effectLst/>
                <a:ea typeface="Aptos" panose="020B0004020202020204" pitchFamily="34" charset="0"/>
                <a:cs typeface="Times New Roman" panose="02020603050405020304" pitchFamily="18" charset="0"/>
              </a:rPr>
              <a:t>, s </a:t>
            </a:r>
            <a:r>
              <a:rPr lang="en-GB" sz="2000" i="1" dirty="0" err="1">
                <a:solidFill>
                  <a:schemeClr val="bg1"/>
                </a:solidFill>
                <a:effectLst/>
                <a:ea typeface="Aptos" panose="020B0004020202020204" pitchFamily="34" charset="0"/>
                <a:cs typeface="Times New Roman" panose="02020603050405020304" pitchFamily="18" charset="0"/>
              </a:rPr>
              <a:t>obzirom</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na</a:t>
            </a:r>
            <a:r>
              <a:rPr lang="en-GB" sz="2000" i="1" dirty="0">
                <a:solidFill>
                  <a:schemeClr val="bg1"/>
                </a:solidFill>
                <a:effectLst/>
                <a:ea typeface="Aptos" panose="020B0004020202020204" pitchFamily="34" charset="0"/>
                <a:cs typeface="Times New Roman" panose="02020603050405020304" pitchFamily="18" charset="0"/>
              </a:rPr>
              <a:t> to da u </a:t>
            </a:r>
            <a:r>
              <a:rPr lang="en-GB" sz="2000" i="1" dirty="0" err="1">
                <a:solidFill>
                  <a:schemeClr val="bg1"/>
                </a:solidFill>
                <a:effectLst/>
                <a:ea typeface="Aptos" panose="020B0004020202020204" pitchFamily="34" charset="0"/>
                <a:cs typeface="Times New Roman" panose="02020603050405020304" pitchFamily="18" charset="0"/>
              </a:rPr>
              <a:t>gimnaziji</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učenici</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nemaju</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priliku</a:t>
            </a:r>
            <a:r>
              <a:rPr lang="en-GB" sz="2000" i="1" dirty="0">
                <a:solidFill>
                  <a:schemeClr val="bg1"/>
                </a:solidFill>
                <a:effectLst/>
                <a:ea typeface="Aptos" panose="020B0004020202020204" pitchFamily="34" charset="0"/>
                <a:cs typeface="Times New Roman" panose="02020603050405020304" pitchFamily="18" charset="0"/>
              </a:rPr>
              <a:t> da se </a:t>
            </a:r>
            <a:r>
              <a:rPr lang="en-GB" sz="2000" i="1" dirty="0" err="1">
                <a:solidFill>
                  <a:schemeClr val="bg1"/>
                </a:solidFill>
                <a:effectLst/>
                <a:ea typeface="Aptos" panose="020B0004020202020204" pitchFamily="34" charset="0"/>
                <a:cs typeface="Times New Roman" panose="02020603050405020304" pitchFamily="18" charset="0"/>
              </a:rPr>
              <a:t>susretnu</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sa</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takvim</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programom</a:t>
            </a:r>
            <a:r>
              <a:rPr lang="en-GB" sz="2000" i="1" dirty="0">
                <a:solidFill>
                  <a:schemeClr val="bg1"/>
                </a:solidFill>
                <a:effectLst/>
                <a:ea typeface="Aptos" panose="020B0004020202020204" pitchFamily="34" charset="0"/>
                <a:cs typeface="Times New Roman" panose="02020603050405020304" pitchFamily="18" charset="0"/>
              </a:rPr>
              <a:t>.</a:t>
            </a:r>
            <a:endParaRPr lang="en-GB" sz="2000" dirty="0">
              <a:solidFill>
                <a:schemeClr val="bg1"/>
              </a:solidFill>
            </a:endParaRPr>
          </a:p>
        </p:txBody>
      </p:sp>
      <p:sp>
        <p:nvSpPr>
          <p:cNvPr id="8" name="TextBox 7">
            <a:extLst>
              <a:ext uri="{FF2B5EF4-FFF2-40B4-BE49-F238E27FC236}">
                <a16:creationId xmlns:a16="http://schemas.microsoft.com/office/drawing/2014/main" id="{B7BBE8F1-021B-FD7A-4C20-A4957C2665FE}"/>
              </a:ext>
            </a:extLst>
          </p:cNvPr>
          <p:cNvSpPr txBox="1"/>
          <p:nvPr/>
        </p:nvSpPr>
        <p:spPr>
          <a:xfrm rot="20712725">
            <a:off x="437866" y="3343364"/>
            <a:ext cx="3661881" cy="2862322"/>
          </a:xfrm>
          <a:prstGeom prst="rect">
            <a:avLst/>
          </a:prstGeom>
          <a:solidFill>
            <a:schemeClr val="accent6">
              <a:lumMod val="50000"/>
            </a:schemeClr>
          </a:solidFill>
        </p:spPr>
        <p:txBody>
          <a:bodyPr wrap="square" rtlCol="0">
            <a:spAutoFit/>
          </a:bodyPr>
          <a:lstStyle/>
          <a:p>
            <a:r>
              <a:rPr lang="en-GB" sz="2000" i="1" dirty="0">
                <a:solidFill>
                  <a:schemeClr val="bg1"/>
                </a:solidFill>
                <a:effectLst/>
                <a:ea typeface="Aptos" panose="020B0004020202020204" pitchFamily="34" charset="0"/>
                <a:cs typeface="Times New Roman" panose="02020603050405020304" pitchFamily="18" charset="0"/>
              </a:rPr>
              <a:t>Da. </a:t>
            </a:r>
            <a:r>
              <a:rPr lang="en-GB" sz="2000" i="1" dirty="0" err="1">
                <a:solidFill>
                  <a:schemeClr val="bg1"/>
                </a:solidFill>
                <a:effectLst/>
                <a:ea typeface="Aptos" panose="020B0004020202020204" pitchFamily="34" charset="0"/>
                <a:cs typeface="Times New Roman" panose="02020603050405020304" pitchFamily="18" charset="0"/>
              </a:rPr>
              <a:t>Akademski</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savjetnici</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tokom</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srednjeg</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obrazovanja</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kako</a:t>
            </a:r>
            <a:r>
              <a:rPr lang="en-GB" sz="2000" i="1" dirty="0">
                <a:solidFill>
                  <a:schemeClr val="bg1"/>
                </a:solidFill>
                <a:effectLst/>
                <a:ea typeface="Aptos" panose="020B0004020202020204" pitchFamily="34" charset="0"/>
                <a:cs typeface="Times New Roman" panose="02020603050405020304" pitchFamily="18" charset="0"/>
              </a:rPr>
              <a:t> bi se </a:t>
            </a:r>
            <a:r>
              <a:rPr lang="en-GB" sz="2000" i="1" dirty="0" err="1">
                <a:solidFill>
                  <a:schemeClr val="bg1"/>
                </a:solidFill>
                <a:effectLst/>
                <a:ea typeface="Aptos" panose="020B0004020202020204" pitchFamily="34" charset="0"/>
                <a:cs typeface="Times New Roman" panose="02020603050405020304" pitchFamily="18" charset="0"/>
              </a:rPr>
              <a:t>učenici</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usmjerili</a:t>
            </a:r>
            <a:r>
              <a:rPr lang="en-GB" sz="2000" i="1" dirty="0">
                <a:solidFill>
                  <a:schemeClr val="bg1"/>
                </a:solidFill>
                <a:effectLst/>
                <a:ea typeface="Aptos" panose="020B0004020202020204" pitchFamily="34" charset="0"/>
                <a:cs typeface="Times New Roman" panose="02020603050405020304" pitchFamily="18" charset="0"/>
              </a:rPr>
              <a:t> ka </a:t>
            </a:r>
            <a:r>
              <a:rPr lang="en-GB" sz="2000" i="1" dirty="0" err="1">
                <a:solidFill>
                  <a:schemeClr val="bg1"/>
                </a:solidFill>
                <a:effectLst/>
                <a:ea typeface="Aptos" panose="020B0004020202020204" pitchFamily="34" charset="0"/>
                <a:cs typeface="Times New Roman" panose="02020603050405020304" pitchFamily="18" charset="0"/>
              </a:rPr>
              <a:t>ranijem</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razmišljanju</a:t>
            </a:r>
            <a:r>
              <a:rPr lang="en-GB" sz="2000" i="1" dirty="0">
                <a:solidFill>
                  <a:schemeClr val="bg1"/>
                </a:solidFill>
                <a:effectLst/>
                <a:ea typeface="Aptos" panose="020B0004020202020204" pitchFamily="34" charset="0"/>
                <a:cs typeface="Times New Roman" panose="02020603050405020304" pitchFamily="18" charset="0"/>
              </a:rPr>
              <a:t> o </a:t>
            </a:r>
            <a:r>
              <a:rPr lang="en-GB" sz="2000" i="1" dirty="0" err="1">
                <a:solidFill>
                  <a:schemeClr val="bg1"/>
                </a:solidFill>
                <a:effectLst/>
                <a:ea typeface="Aptos" panose="020B0004020202020204" pitchFamily="34" charset="0"/>
                <a:cs typeface="Times New Roman" panose="02020603050405020304" pitchFamily="18" charset="0"/>
              </a:rPr>
              <a:t>visokom</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obrazovanju</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i</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imali</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prilike</a:t>
            </a:r>
            <a:r>
              <a:rPr lang="en-GB" sz="2000" i="1" dirty="0">
                <a:solidFill>
                  <a:schemeClr val="bg1"/>
                </a:solidFill>
                <a:effectLst/>
                <a:ea typeface="Aptos" panose="020B0004020202020204" pitchFamily="34" charset="0"/>
                <a:cs typeface="Times New Roman" panose="02020603050405020304" pitchFamily="18" charset="0"/>
              </a:rPr>
              <a:t> da se </a:t>
            </a:r>
            <a:r>
              <a:rPr lang="en-GB" sz="2000" i="1" dirty="0" err="1">
                <a:solidFill>
                  <a:schemeClr val="bg1"/>
                </a:solidFill>
                <a:effectLst/>
                <a:ea typeface="Aptos" panose="020B0004020202020204" pitchFamily="34" charset="0"/>
                <a:cs typeface="Times New Roman" panose="02020603050405020304" pitchFamily="18" charset="0"/>
              </a:rPr>
              <a:t>kroz</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srednju</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školu</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više</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fokusiraju</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na</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predmete</a:t>
            </a:r>
            <a:r>
              <a:rPr lang="en-GB" sz="2000" i="1" dirty="0">
                <a:solidFill>
                  <a:schemeClr val="bg1"/>
                </a:solidFill>
                <a:effectLst/>
                <a:ea typeface="Aptos" panose="020B0004020202020204" pitchFamily="34" charset="0"/>
                <a:cs typeface="Times New Roman" panose="02020603050405020304" pitchFamily="18" charset="0"/>
              </a:rPr>
              <a:t> koji </a:t>
            </a:r>
            <a:r>
              <a:rPr lang="en-GB" sz="2000" i="1" dirty="0" err="1">
                <a:solidFill>
                  <a:schemeClr val="bg1"/>
                </a:solidFill>
                <a:effectLst/>
                <a:ea typeface="Aptos" panose="020B0004020202020204" pitchFamily="34" charset="0"/>
                <a:cs typeface="Times New Roman" panose="02020603050405020304" pitchFamily="18" charset="0"/>
              </a:rPr>
              <a:t>će</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im</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biti</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potrebni</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i</a:t>
            </a:r>
            <a:r>
              <a:rPr lang="en-GB" sz="2000" i="1" dirty="0">
                <a:solidFill>
                  <a:schemeClr val="bg1"/>
                </a:solidFill>
                <a:effectLst/>
                <a:ea typeface="Aptos" panose="020B0004020202020204" pitchFamily="34" charset="0"/>
                <a:cs typeface="Times New Roman" panose="02020603050405020304" pitchFamily="18" charset="0"/>
              </a:rPr>
              <a:t> u </a:t>
            </a:r>
            <a:r>
              <a:rPr lang="en-GB" sz="2000" i="1" dirty="0" err="1">
                <a:solidFill>
                  <a:schemeClr val="bg1"/>
                </a:solidFill>
                <a:effectLst/>
                <a:ea typeface="Aptos" panose="020B0004020202020204" pitchFamily="34" charset="0"/>
                <a:cs typeface="Times New Roman" panose="02020603050405020304" pitchFamily="18" charset="0"/>
              </a:rPr>
              <a:t>daljem</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školovanju</a:t>
            </a:r>
            <a:r>
              <a:rPr lang="en-GB" sz="2000" i="1" dirty="0">
                <a:solidFill>
                  <a:schemeClr val="bg1"/>
                </a:solidFill>
                <a:effectLst/>
                <a:ea typeface="Aptos" panose="020B0004020202020204" pitchFamily="34" charset="0"/>
                <a:cs typeface="Times New Roman" panose="02020603050405020304" pitchFamily="18" charset="0"/>
              </a:rPr>
              <a:t> (</a:t>
            </a:r>
            <a:r>
              <a:rPr lang="en-GB" sz="2000" i="1" dirty="0" err="1">
                <a:solidFill>
                  <a:schemeClr val="bg1"/>
                </a:solidFill>
                <a:effectLst/>
                <a:ea typeface="Aptos" panose="020B0004020202020204" pitchFamily="34" charset="0"/>
                <a:cs typeface="Times New Roman" panose="02020603050405020304" pitchFamily="18" charset="0"/>
              </a:rPr>
              <a:t>posebno</a:t>
            </a:r>
            <a:r>
              <a:rPr lang="en-GB" sz="2000" i="1" dirty="0">
                <a:solidFill>
                  <a:schemeClr val="bg1"/>
                </a:solidFill>
                <a:effectLst/>
                <a:ea typeface="Aptos" panose="020B0004020202020204" pitchFamily="34" charset="0"/>
                <a:cs typeface="Times New Roman" panose="02020603050405020304" pitchFamily="18" charset="0"/>
              </a:rPr>
              <a:t> u </a:t>
            </a:r>
            <a:r>
              <a:rPr lang="en-GB" sz="2000" i="1" dirty="0" err="1">
                <a:solidFill>
                  <a:schemeClr val="bg1"/>
                </a:solidFill>
                <a:effectLst/>
                <a:ea typeface="Aptos" panose="020B0004020202020204" pitchFamily="34" charset="0"/>
                <a:cs typeface="Times New Roman" panose="02020603050405020304" pitchFamily="18" charset="0"/>
              </a:rPr>
              <a:t>Gimnaziji</a:t>
            </a:r>
            <a:r>
              <a:rPr lang="en-GB" sz="2000" i="1" dirty="0">
                <a:solidFill>
                  <a:schemeClr val="bg1"/>
                </a:solidFill>
                <a:effectLst/>
                <a:ea typeface="Aptos" panose="020B0004020202020204" pitchFamily="34" charset="0"/>
                <a:cs typeface="Times New Roman" panose="02020603050405020304" pitchFamily="18" charset="0"/>
              </a:rPr>
              <a:t>).</a:t>
            </a:r>
            <a:endParaRPr lang="en-GB" sz="2000" dirty="0">
              <a:solidFill>
                <a:schemeClr val="bg1"/>
              </a:solidFill>
            </a:endParaRPr>
          </a:p>
        </p:txBody>
      </p:sp>
    </p:spTree>
    <p:extLst>
      <p:ext uri="{BB962C8B-B14F-4D97-AF65-F5344CB8AC3E}">
        <p14:creationId xmlns:p14="http://schemas.microsoft.com/office/powerpoint/2010/main" val="3938512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animBg="1"/>
      <p:bldP spid="3" grpId="0" animBg="1"/>
      <p:bldP spid="7" grpId="0" animBg="1"/>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CD368-16F6-AE0E-F906-7AD9F896A464}"/>
            </a:ext>
          </a:extLst>
        </p:cNvPr>
        <p:cNvGrpSpPr/>
        <p:nvPr/>
      </p:nvGrpSpPr>
      <p:grpSpPr>
        <a:xfrm>
          <a:off x="0" y="0"/>
          <a:ext cx="0" cy="0"/>
          <a:chOff x="0" y="0"/>
          <a:chExt cx="0" cy="0"/>
        </a:xfrm>
      </p:grpSpPr>
      <p:pic>
        <p:nvPicPr>
          <p:cNvPr id="5" name="Content Placeholder 4" descr="A green square with white dots&#10;&#10;AI-generated content may be incorrect.">
            <a:extLst>
              <a:ext uri="{FF2B5EF4-FFF2-40B4-BE49-F238E27FC236}">
                <a16:creationId xmlns:a16="http://schemas.microsoft.com/office/drawing/2014/main" id="{3B743473-4C45-C90F-E31E-E16F24A0C6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481"/>
            <a:ext cx="12329160" cy="6941318"/>
          </a:xfrm>
          <a:prstGeom prst="rect">
            <a:avLst/>
          </a:prstGeom>
        </p:spPr>
      </p:pic>
      <p:pic>
        <p:nvPicPr>
          <p:cNvPr id="4" name="Picture 3" descr="A black background with a black square&#10;&#10;AI-generated content may be incorrect.">
            <a:extLst>
              <a:ext uri="{FF2B5EF4-FFF2-40B4-BE49-F238E27FC236}">
                <a16:creationId xmlns:a16="http://schemas.microsoft.com/office/drawing/2014/main" id="{E6F1AA27-BD03-862B-C92A-3A37685AA6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 name="Title 1">
            <a:extLst>
              <a:ext uri="{FF2B5EF4-FFF2-40B4-BE49-F238E27FC236}">
                <a16:creationId xmlns:a16="http://schemas.microsoft.com/office/drawing/2014/main" id="{02807C08-0C49-3C98-8412-522063651F40}"/>
              </a:ext>
            </a:extLst>
          </p:cNvPr>
          <p:cNvSpPr>
            <a:spLocks noGrp="1"/>
          </p:cNvSpPr>
          <p:nvPr>
            <p:ph type="title"/>
          </p:nvPr>
        </p:nvSpPr>
        <p:spPr>
          <a:xfrm>
            <a:off x="831849" y="1709738"/>
            <a:ext cx="10839041" cy="2852737"/>
          </a:xfrm>
        </p:spPr>
        <p:txBody>
          <a:bodyPr>
            <a:normAutofit/>
          </a:bodyPr>
          <a:lstStyle/>
          <a:p>
            <a:r>
              <a:rPr lang="en-US" sz="4400" dirty="0">
                <a:latin typeface="+mn-lt"/>
              </a:rPr>
              <a:t>Summary and recommendations</a:t>
            </a:r>
            <a:endParaRPr lang="de-AT" sz="4400" dirty="0">
              <a:latin typeface="+mn-lt"/>
            </a:endParaRPr>
          </a:p>
        </p:txBody>
      </p:sp>
      <p:sp>
        <p:nvSpPr>
          <p:cNvPr id="3" name="Text Placeholder 2">
            <a:extLst>
              <a:ext uri="{FF2B5EF4-FFF2-40B4-BE49-F238E27FC236}">
                <a16:creationId xmlns:a16="http://schemas.microsoft.com/office/drawing/2014/main" id="{36674A10-B96E-97C5-552A-EA1DE4C50400}"/>
              </a:ext>
            </a:extLst>
          </p:cNvPr>
          <p:cNvSpPr>
            <a:spLocks noGrp="1"/>
          </p:cNvSpPr>
          <p:nvPr>
            <p:ph type="body" idx="1"/>
          </p:nvPr>
        </p:nvSpPr>
        <p:spPr/>
        <p:txBody>
          <a:bodyPr/>
          <a:lstStyle/>
          <a:p>
            <a:endParaRPr lang="de-AT" dirty="0"/>
          </a:p>
        </p:txBody>
      </p:sp>
    </p:spTree>
    <p:extLst>
      <p:ext uri="{BB962C8B-B14F-4D97-AF65-F5344CB8AC3E}">
        <p14:creationId xmlns:p14="http://schemas.microsoft.com/office/powerpoint/2010/main" val="789742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7E5D1-CDEE-4386-55BE-C435774A1A3F}"/>
            </a:ext>
          </a:extLst>
        </p:cNvPr>
        <p:cNvGrpSpPr/>
        <p:nvPr/>
      </p:nvGrpSpPr>
      <p:grpSpPr>
        <a:xfrm>
          <a:off x="0" y="0"/>
          <a:ext cx="0" cy="0"/>
          <a:chOff x="0" y="0"/>
          <a:chExt cx="0" cy="0"/>
        </a:xfrm>
      </p:grpSpPr>
      <p:pic>
        <p:nvPicPr>
          <p:cNvPr id="6" name="Picture 5" descr="A black background with a black square&#10;&#10;AI-generated content may be incorrect.">
            <a:extLst>
              <a:ext uri="{FF2B5EF4-FFF2-40B4-BE49-F238E27FC236}">
                <a16:creationId xmlns:a16="http://schemas.microsoft.com/office/drawing/2014/main" id="{1E57BC9C-2B64-B943-F588-15D418478C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4" name="Title 3">
            <a:extLst>
              <a:ext uri="{FF2B5EF4-FFF2-40B4-BE49-F238E27FC236}">
                <a16:creationId xmlns:a16="http://schemas.microsoft.com/office/drawing/2014/main" id="{2A78C073-272C-AFC7-C104-4EDCE3759D89}"/>
              </a:ext>
            </a:extLst>
          </p:cNvPr>
          <p:cNvSpPr>
            <a:spLocks noGrp="1"/>
          </p:cNvSpPr>
          <p:nvPr>
            <p:ph type="title"/>
          </p:nvPr>
        </p:nvSpPr>
        <p:spPr/>
        <p:txBody>
          <a:bodyPr>
            <a:normAutofit/>
          </a:bodyPr>
          <a:lstStyle/>
          <a:p>
            <a:r>
              <a:rPr lang="de-AT" sz="4000" dirty="0">
                <a:latin typeface="+mn-lt"/>
              </a:rPr>
              <a:t>Summary</a:t>
            </a:r>
          </a:p>
        </p:txBody>
      </p:sp>
      <p:sp>
        <p:nvSpPr>
          <p:cNvPr id="5" name="Content Placeholder 4">
            <a:extLst>
              <a:ext uri="{FF2B5EF4-FFF2-40B4-BE49-F238E27FC236}">
                <a16:creationId xmlns:a16="http://schemas.microsoft.com/office/drawing/2014/main" id="{4FBD4986-FE95-1C60-DDAC-0AD9ED67DA66}"/>
              </a:ext>
            </a:extLst>
          </p:cNvPr>
          <p:cNvSpPr>
            <a:spLocks noGrp="1"/>
          </p:cNvSpPr>
          <p:nvPr>
            <p:ph idx="1"/>
          </p:nvPr>
        </p:nvSpPr>
        <p:spPr/>
        <p:txBody>
          <a:bodyPr/>
          <a:lstStyle/>
          <a:p>
            <a:r>
              <a:rPr lang="en-US" sz="2400" dirty="0"/>
              <a:t>First insight into the social structure of school leavers, their assessment </a:t>
            </a:r>
            <a:br>
              <a:rPr lang="en-US" sz="2400" dirty="0"/>
            </a:br>
            <a:r>
              <a:rPr lang="en-US" sz="2400" dirty="0"/>
              <a:t>of the higher education system and their decision-making processes</a:t>
            </a:r>
          </a:p>
          <a:p>
            <a:r>
              <a:rPr lang="en-US" sz="2400" dirty="0"/>
              <a:t>Surprisingly low correlation between social background, study ambitions and assessments - only the northern region has lower values, and its pupils have lower ambitions</a:t>
            </a:r>
          </a:p>
          <a:p>
            <a:r>
              <a:rPr lang="en-US" sz="2400" dirty="0"/>
              <a:t>Very strong correlation between school performance and study ambitions </a:t>
            </a:r>
            <a:br>
              <a:rPr lang="en-US" sz="2400" dirty="0"/>
            </a:br>
            <a:r>
              <a:rPr lang="en-US" sz="2400" dirty="0"/>
              <a:t>as well as many assessments</a:t>
            </a:r>
          </a:p>
          <a:p>
            <a:r>
              <a:rPr lang="en-US" sz="2400" dirty="0"/>
              <a:t>Large lead for women in school performance - which could </a:t>
            </a:r>
            <a:br>
              <a:rPr lang="en-US" sz="2400" dirty="0"/>
            </a:br>
            <a:r>
              <a:rPr lang="en-US" sz="2400" dirty="0"/>
              <a:t>become a problem in the medium term</a:t>
            </a:r>
          </a:p>
          <a:p>
            <a:r>
              <a:rPr lang="en-US" sz="2400" dirty="0"/>
              <a:t>34% plan to study at a public and 15% at a private university in MG (</a:t>
            </a:r>
            <a:r>
              <a:rPr lang="en-US" sz="2400" dirty="0">
                <a:sym typeface="Symbol" panose="05050102010706020507" pitchFamily="18" charset="2"/>
              </a:rPr>
              <a:t> 49%),</a:t>
            </a:r>
            <a:r>
              <a:rPr lang="en-US" sz="2400" dirty="0"/>
              <a:t> </a:t>
            </a:r>
            <a:br>
              <a:rPr lang="en-US" sz="2400" dirty="0"/>
            </a:br>
            <a:r>
              <a:rPr lang="en-US" sz="2400" dirty="0"/>
              <a:t>22% plan to study abroad and 29% do not want to study or are still undecided.</a:t>
            </a:r>
            <a:endParaRPr lang="de-AT" dirty="0"/>
          </a:p>
        </p:txBody>
      </p:sp>
    </p:spTree>
    <p:extLst>
      <p:ext uri="{BB962C8B-B14F-4D97-AF65-F5344CB8AC3E}">
        <p14:creationId xmlns:p14="http://schemas.microsoft.com/office/powerpoint/2010/main" val="33434409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1A938-CC8A-D0B9-9EBB-40462BB4A23C}"/>
            </a:ext>
          </a:extLst>
        </p:cNvPr>
        <p:cNvGrpSpPr/>
        <p:nvPr/>
      </p:nvGrpSpPr>
      <p:grpSpPr>
        <a:xfrm>
          <a:off x="0" y="0"/>
          <a:ext cx="0" cy="0"/>
          <a:chOff x="0" y="0"/>
          <a:chExt cx="0" cy="0"/>
        </a:xfrm>
      </p:grpSpPr>
      <p:pic>
        <p:nvPicPr>
          <p:cNvPr id="6" name="Picture 5" descr="A black background with a black square&#10;&#10;AI-generated content may be incorrect.">
            <a:extLst>
              <a:ext uri="{FF2B5EF4-FFF2-40B4-BE49-F238E27FC236}">
                <a16:creationId xmlns:a16="http://schemas.microsoft.com/office/drawing/2014/main" id="{FC41EF0F-D427-2F84-FFFD-28D98BD04F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4" name="Title 3">
            <a:extLst>
              <a:ext uri="{FF2B5EF4-FFF2-40B4-BE49-F238E27FC236}">
                <a16:creationId xmlns:a16="http://schemas.microsoft.com/office/drawing/2014/main" id="{7D2A75F2-9E41-8826-CF13-64ACA2D110FE}"/>
              </a:ext>
            </a:extLst>
          </p:cNvPr>
          <p:cNvSpPr>
            <a:spLocks noGrp="1"/>
          </p:cNvSpPr>
          <p:nvPr>
            <p:ph type="title"/>
          </p:nvPr>
        </p:nvSpPr>
        <p:spPr/>
        <p:txBody>
          <a:bodyPr>
            <a:normAutofit/>
          </a:bodyPr>
          <a:lstStyle/>
          <a:p>
            <a:r>
              <a:rPr lang="de-AT" sz="4000" dirty="0">
                <a:latin typeface="+mn-lt"/>
              </a:rPr>
              <a:t>Summary II</a:t>
            </a:r>
          </a:p>
        </p:txBody>
      </p:sp>
      <p:sp>
        <p:nvSpPr>
          <p:cNvPr id="5" name="Content Placeholder 4">
            <a:extLst>
              <a:ext uri="{FF2B5EF4-FFF2-40B4-BE49-F238E27FC236}">
                <a16:creationId xmlns:a16="http://schemas.microsoft.com/office/drawing/2014/main" id="{23B37FB6-08CD-6E7F-D148-3B4F2B1D95AF}"/>
              </a:ext>
            </a:extLst>
          </p:cNvPr>
          <p:cNvSpPr>
            <a:spLocks noGrp="1"/>
          </p:cNvSpPr>
          <p:nvPr>
            <p:ph idx="1"/>
          </p:nvPr>
        </p:nvSpPr>
        <p:spPr>
          <a:xfrm>
            <a:off x="838200" y="1825625"/>
            <a:ext cx="10515600" cy="4667250"/>
          </a:xfrm>
        </p:spPr>
        <p:txBody>
          <a:bodyPr>
            <a:normAutofit lnSpcReduction="10000"/>
          </a:bodyPr>
          <a:lstStyle/>
          <a:p>
            <a:r>
              <a:rPr lang="en-US" sz="2400" dirty="0"/>
              <a:t>63% think the quality of foreign universities is better.</a:t>
            </a:r>
          </a:p>
          <a:p>
            <a:r>
              <a:rPr lang="en-US" sz="2400" dirty="0"/>
              <a:t>47% think the quality of public universities is better </a:t>
            </a:r>
            <a:br>
              <a:rPr lang="en-US" sz="2400" dirty="0"/>
            </a:br>
            <a:r>
              <a:rPr lang="en-US" sz="2400" dirty="0"/>
              <a:t>but 24% think the quality of private universities is better.</a:t>
            </a:r>
          </a:p>
          <a:p>
            <a:r>
              <a:rPr lang="en-US" sz="2400" dirty="0"/>
              <a:t>68% want to study to get a better job, 63% to expand their knowledge, </a:t>
            </a:r>
            <a:br>
              <a:rPr lang="en-US" sz="2400" dirty="0"/>
            </a:br>
            <a:r>
              <a:rPr lang="en-US" sz="2400" dirty="0"/>
              <a:t>but 54% also to contribute to the development of society</a:t>
            </a:r>
          </a:p>
          <a:p>
            <a:r>
              <a:rPr lang="en-US" sz="2400" dirty="0"/>
              <a:t>All the sources of information surveyed are used by less than half </a:t>
            </a:r>
            <a:br>
              <a:rPr lang="en-US" sz="2400" dirty="0"/>
            </a:br>
            <a:r>
              <a:rPr lang="en-US" sz="2400" dirty="0"/>
              <a:t>of the school leavers.</a:t>
            </a:r>
          </a:p>
          <a:p>
            <a:r>
              <a:rPr lang="en-US" sz="2400" dirty="0"/>
              <a:t>According to the high school graduates, the decision-making process is mainly based on their interests and strengths and hardly on advice from their social environment.</a:t>
            </a:r>
          </a:p>
          <a:p>
            <a:r>
              <a:rPr lang="en-US" sz="2400" dirty="0"/>
              <a:t>All the tools surveyed that could help with the decision-making process </a:t>
            </a:r>
            <a:br>
              <a:rPr lang="en-US" sz="2400" dirty="0"/>
            </a:br>
            <a:r>
              <a:rPr lang="en-US" sz="2400" dirty="0"/>
              <a:t>received roughly the same level of approval - especially from those who are already better informed.</a:t>
            </a:r>
          </a:p>
          <a:p>
            <a:endParaRPr lang="de-AT" dirty="0"/>
          </a:p>
        </p:txBody>
      </p:sp>
    </p:spTree>
    <p:extLst>
      <p:ext uri="{BB962C8B-B14F-4D97-AF65-F5344CB8AC3E}">
        <p14:creationId xmlns:p14="http://schemas.microsoft.com/office/powerpoint/2010/main" val="21203870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EB160-13C1-9EB4-B24B-DF416451098C}"/>
            </a:ext>
          </a:extLst>
        </p:cNvPr>
        <p:cNvGrpSpPr/>
        <p:nvPr/>
      </p:nvGrpSpPr>
      <p:grpSpPr>
        <a:xfrm>
          <a:off x="0" y="0"/>
          <a:ext cx="0" cy="0"/>
          <a:chOff x="0" y="0"/>
          <a:chExt cx="0" cy="0"/>
        </a:xfrm>
      </p:grpSpPr>
      <p:pic>
        <p:nvPicPr>
          <p:cNvPr id="6" name="Picture 5" descr="A black background with a black square&#10;&#10;AI-generated content may be incorrect.">
            <a:extLst>
              <a:ext uri="{FF2B5EF4-FFF2-40B4-BE49-F238E27FC236}">
                <a16:creationId xmlns:a16="http://schemas.microsoft.com/office/drawing/2014/main" id="{F056A3B4-9304-2A18-F45D-27B76148B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548"/>
            <a:ext cx="12181172" cy="6858000"/>
          </a:xfrm>
          <a:prstGeom prst="rect">
            <a:avLst/>
          </a:prstGeom>
        </p:spPr>
      </p:pic>
      <p:sp>
        <p:nvSpPr>
          <p:cNvPr id="4" name="Title 3">
            <a:extLst>
              <a:ext uri="{FF2B5EF4-FFF2-40B4-BE49-F238E27FC236}">
                <a16:creationId xmlns:a16="http://schemas.microsoft.com/office/drawing/2014/main" id="{8C2AF83D-F002-04A6-96D0-5A78B47C0C66}"/>
              </a:ext>
            </a:extLst>
          </p:cNvPr>
          <p:cNvSpPr>
            <a:spLocks noGrp="1"/>
          </p:cNvSpPr>
          <p:nvPr>
            <p:ph type="title"/>
          </p:nvPr>
        </p:nvSpPr>
        <p:spPr/>
        <p:txBody>
          <a:bodyPr>
            <a:normAutofit/>
          </a:bodyPr>
          <a:lstStyle/>
          <a:p>
            <a:r>
              <a:rPr lang="en-US" sz="4000" dirty="0">
                <a:latin typeface="+mn-lt"/>
              </a:rPr>
              <a:t>Further research is needed to better understand…</a:t>
            </a:r>
            <a:endParaRPr lang="de-AT" sz="4000" dirty="0">
              <a:latin typeface="+mn-lt"/>
            </a:endParaRPr>
          </a:p>
        </p:txBody>
      </p:sp>
      <p:sp>
        <p:nvSpPr>
          <p:cNvPr id="5" name="Content Placeholder 4">
            <a:extLst>
              <a:ext uri="{FF2B5EF4-FFF2-40B4-BE49-F238E27FC236}">
                <a16:creationId xmlns:a16="http://schemas.microsoft.com/office/drawing/2014/main" id="{FE140FDE-6AEA-FF01-20BB-FABB6C9CB49A}"/>
              </a:ext>
            </a:extLst>
          </p:cNvPr>
          <p:cNvSpPr>
            <a:spLocks noGrp="1"/>
          </p:cNvSpPr>
          <p:nvPr>
            <p:ph idx="1"/>
          </p:nvPr>
        </p:nvSpPr>
        <p:spPr/>
        <p:txBody>
          <a:bodyPr/>
          <a:lstStyle/>
          <a:p>
            <a:r>
              <a:rPr lang="en-US" sz="2400" dirty="0"/>
              <a:t>…the gender gap in schools and </a:t>
            </a:r>
            <a:r>
              <a:rPr lang="sr-Latn-ME" sz="2400" dirty="0"/>
              <a:t>the </a:t>
            </a:r>
            <a:r>
              <a:rPr lang="en-US" sz="2400" dirty="0"/>
              <a:t>ambitions</a:t>
            </a:r>
            <a:r>
              <a:rPr lang="sr-Latn-ME" sz="2400" dirty="0"/>
              <a:t> of pupils</a:t>
            </a:r>
            <a:endParaRPr lang="en-US" sz="2400" dirty="0"/>
          </a:p>
          <a:p>
            <a:r>
              <a:rPr lang="en-US" sz="2400" dirty="0"/>
              <a:t>…students' perceptions of quality (Montenegro vs. abroad, </a:t>
            </a:r>
            <a:br>
              <a:rPr lang="en-US" sz="2400" dirty="0"/>
            </a:br>
            <a:r>
              <a:rPr lang="en-US" sz="2400" dirty="0"/>
              <a:t>public vs. private higher education)</a:t>
            </a:r>
          </a:p>
          <a:p>
            <a:r>
              <a:rPr lang="de-AT" sz="2400" dirty="0"/>
              <a:t>...</a:t>
            </a:r>
            <a:r>
              <a:rPr lang="sr-Latn-ME" sz="2400" dirty="0"/>
              <a:t>why do</a:t>
            </a:r>
            <a:r>
              <a:rPr lang="en-US" sz="2400" dirty="0"/>
              <a:t> title and social status still play such a big role, </a:t>
            </a:r>
            <a:br>
              <a:rPr lang="en-US" sz="2400" dirty="0"/>
            </a:br>
            <a:r>
              <a:rPr lang="en-US" sz="2400" dirty="0"/>
              <a:t>while internationally skills are becoming increasingly important </a:t>
            </a:r>
            <a:br>
              <a:rPr lang="de-AT" sz="2400" dirty="0"/>
            </a:br>
            <a:r>
              <a:rPr lang="en-US" sz="2400" dirty="0"/>
              <a:t>and how this attitude can be changed</a:t>
            </a:r>
          </a:p>
          <a:p>
            <a:endParaRPr lang="de-AT" sz="2400" dirty="0"/>
          </a:p>
          <a:p>
            <a:r>
              <a:rPr lang="de-AT" sz="2400" dirty="0"/>
              <a:t>I</a:t>
            </a:r>
            <a:r>
              <a:rPr lang="en-US" sz="2400" dirty="0" err="1"/>
              <a:t>deally</a:t>
            </a:r>
            <a:r>
              <a:rPr lang="en-US" sz="2400" dirty="0"/>
              <a:t>, a similar survey should also be conducted with university students</a:t>
            </a:r>
          </a:p>
          <a:p>
            <a:endParaRPr lang="de-AT" dirty="0"/>
          </a:p>
        </p:txBody>
      </p:sp>
    </p:spTree>
    <p:extLst>
      <p:ext uri="{BB962C8B-B14F-4D97-AF65-F5344CB8AC3E}">
        <p14:creationId xmlns:p14="http://schemas.microsoft.com/office/powerpoint/2010/main" val="2811157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567AE-48A0-B906-F767-40E1A1A41050}"/>
            </a:ext>
          </a:extLst>
        </p:cNvPr>
        <p:cNvGrpSpPr/>
        <p:nvPr/>
      </p:nvGrpSpPr>
      <p:grpSpPr>
        <a:xfrm>
          <a:off x="0" y="0"/>
          <a:ext cx="0" cy="0"/>
          <a:chOff x="0" y="0"/>
          <a:chExt cx="0" cy="0"/>
        </a:xfrm>
      </p:grpSpPr>
      <p:pic>
        <p:nvPicPr>
          <p:cNvPr id="6" name="Picture 5" descr="A black background with a black square&#10;&#10;AI-generated content may be incorrect.">
            <a:extLst>
              <a:ext uri="{FF2B5EF4-FFF2-40B4-BE49-F238E27FC236}">
                <a16:creationId xmlns:a16="http://schemas.microsoft.com/office/drawing/2014/main" id="{D7652643-0160-1B0D-78EB-7A536073EB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4" name="Title 3">
            <a:extLst>
              <a:ext uri="{FF2B5EF4-FFF2-40B4-BE49-F238E27FC236}">
                <a16:creationId xmlns:a16="http://schemas.microsoft.com/office/drawing/2014/main" id="{A45E65B6-7BD0-32BA-64C1-B8DABBE7D1AC}"/>
              </a:ext>
            </a:extLst>
          </p:cNvPr>
          <p:cNvSpPr>
            <a:spLocks noGrp="1"/>
          </p:cNvSpPr>
          <p:nvPr>
            <p:ph type="title"/>
          </p:nvPr>
        </p:nvSpPr>
        <p:spPr/>
        <p:txBody>
          <a:bodyPr>
            <a:normAutofit/>
          </a:bodyPr>
          <a:lstStyle/>
          <a:p>
            <a:r>
              <a:rPr lang="de-AT" sz="4000" dirty="0" err="1">
                <a:latin typeface="+mn-lt"/>
              </a:rPr>
              <a:t>Recommendations</a:t>
            </a:r>
            <a:endParaRPr lang="de-AT" sz="4000" dirty="0">
              <a:latin typeface="+mn-lt"/>
            </a:endParaRPr>
          </a:p>
        </p:txBody>
      </p:sp>
      <p:sp>
        <p:nvSpPr>
          <p:cNvPr id="5" name="Content Placeholder 4">
            <a:extLst>
              <a:ext uri="{FF2B5EF4-FFF2-40B4-BE49-F238E27FC236}">
                <a16:creationId xmlns:a16="http://schemas.microsoft.com/office/drawing/2014/main" id="{942A8C47-D803-DC43-900C-416D8D0EAECD}"/>
              </a:ext>
            </a:extLst>
          </p:cNvPr>
          <p:cNvSpPr>
            <a:spLocks noGrp="1"/>
          </p:cNvSpPr>
          <p:nvPr>
            <p:ph idx="1"/>
          </p:nvPr>
        </p:nvSpPr>
        <p:spPr/>
        <p:txBody>
          <a:bodyPr>
            <a:normAutofit/>
          </a:bodyPr>
          <a:lstStyle/>
          <a:p>
            <a:r>
              <a:rPr lang="en-US" sz="2400" dirty="0"/>
              <a:t>Regional differences (especially in the northern region) should </a:t>
            </a:r>
            <a:br>
              <a:rPr lang="en-US" sz="2400" dirty="0"/>
            </a:br>
            <a:r>
              <a:rPr lang="en-US" sz="2400" dirty="0"/>
              <a:t>be reduced, as should financial barriers to university access </a:t>
            </a:r>
            <a:br>
              <a:rPr lang="en-US" sz="2400" dirty="0"/>
            </a:br>
            <a:r>
              <a:rPr lang="en-US" sz="2400" dirty="0"/>
              <a:t>(dormitories, especially for women)</a:t>
            </a:r>
          </a:p>
          <a:p>
            <a:r>
              <a:rPr lang="en-US" sz="2400" dirty="0"/>
              <a:t>The a</a:t>
            </a:r>
            <a:r>
              <a:rPr lang="sr-Latn-ME" sz="2400" dirty="0"/>
              <a:t>gency</a:t>
            </a:r>
            <a:r>
              <a:rPr lang="en-US" sz="2400" dirty="0"/>
              <a:t> should </a:t>
            </a:r>
            <a:r>
              <a:rPr lang="sr-Latn-ME" sz="2400" dirty="0"/>
              <a:t>influence </a:t>
            </a:r>
            <a:r>
              <a:rPr lang="en-US" sz="2400" dirty="0"/>
              <a:t>HEIs </a:t>
            </a:r>
            <a:r>
              <a:rPr lang="sr-Latn-ME" sz="2400" dirty="0"/>
              <a:t>to</a:t>
            </a:r>
            <a:r>
              <a:rPr lang="en-US" sz="2400" dirty="0"/>
              <a:t> better meet </a:t>
            </a:r>
            <a:br>
              <a:rPr lang="en-US" sz="2400" dirty="0"/>
            </a:br>
            <a:r>
              <a:rPr lang="en-US" sz="2400" dirty="0"/>
              <a:t>students' expectations and at the same time improve their quality</a:t>
            </a:r>
          </a:p>
          <a:p>
            <a:r>
              <a:rPr lang="en-US" sz="2400" dirty="0"/>
              <a:t>The a</a:t>
            </a:r>
            <a:r>
              <a:rPr lang="sr-Latn-ME" sz="2400" dirty="0"/>
              <a:t>gency</a:t>
            </a:r>
            <a:r>
              <a:rPr lang="en-US" sz="2400" dirty="0"/>
              <a:t> should develop standards on what information should </a:t>
            </a:r>
            <a:br>
              <a:rPr lang="en-US" sz="2400" dirty="0"/>
            </a:br>
            <a:r>
              <a:rPr lang="en-US" sz="2400" dirty="0"/>
              <a:t>be included on higher education institution websites for </a:t>
            </a:r>
            <a:br>
              <a:rPr lang="en-US" sz="2400" dirty="0"/>
            </a:br>
            <a:r>
              <a:rPr lang="en-US" sz="2400" dirty="0"/>
              <a:t>prospective students</a:t>
            </a:r>
          </a:p>
          <a:p>
            <a:r>
              <a:rPr lang="en-US" sz="2400" dirty="0"/>
              <a:t>The study also provides numerous suggestions for an improved </a:t>
            </a:r>
            <a:br>
              <a:rPr lang="en-US" sz="2400" dirty="0"/>
            </a:br>
            <a:r>
              <a:rPr lang="en-US" sz="2400" dirty="0"/>
              <a:t>national information </a:t>
            </a:r>
            <a:r>
              <a:rPr lang="sr-Latn-ME" sz="2400" dirty="0"/>
              <a:t>offer (e.g. website).</a:t>
            </a:r>
            <a:endParaRPr lang="de-AT" dirty="0"/>
          </a:p>
        </p:txBody>
      </p:sp>
    </p:spTree>
    <p:extLst>
      <p:ext uri="{BB962C8B-B14F-4D97-AF65-F5344CB8AC3E}">
        <p14:creationId xmlns:p14="http://schemas.microsoft.com/office/powerpoint/2010/main" val="23491666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F9021-54DA-BD8D-2DDE-9CCA2E2F4531}"/>
            </a:ext>
          </a:extLst>
        </p:cNvPr>
        <p:cNvGrpSpPr/>
        <p:nvPr/>
      </p:nvGrpSpPr>
      <p:grpSpPr>
        <a:xfrm>
          <a:off x="0" y="0"/>
          <a:ext cx="0" cy="0"/>
          <a:chOff x="0" y="0"/>
          <a:chExt cx="0" cy="0"/>
        </a:xfrm>
      </p:grpSpPr>
      <p:pic>
        <p:nvPicPr>
          <p:cNvPr id="6" name="Picture 5" descr="A black background with a black square&#10;&#10;AI-generated content may be incorrect.">
            <a:extLst>
              <a:ext uri="{FF2B5EF4-FFF2-40B4-BE49-F238E27FC236}">
                <a16:creationId xmlns:a16="http://schemas.microsoft.com/office/drawing/2014/main" id="{399D0A06-A7DE-1713-D225-D9CCB74016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4" name="Title 3">
            <a:extLst>
              <a:ext uri="{FF2B5EF4-FFF2-40B4-BE49-F238E27FC236}">
                <a16:creationId xmlns:a16="http://schemas.microsoft.com/office/drawing/2014/main" id="{5607264C-1926-058D-3CDF-17249F8E929D}"/>
              </a:ext>
            </a:extLst>
          </p:cNvPr>
          <p:cNvSpPr>
            <a:spLocks noGrp="1"/>
          </p:cNvSpPr>
          <p:nvPr>
            <p:ph type="title"/>
          </p:nvPr>
        </p:nvSpPr>
        <p:spPr/>
        <p:txBody>
          <a:bodyPr>
            <a:normAutofit/>
          </a:bodyPr>
          <a:lstStyle/>
          <a:p>
            <a:r>
              <a:rPr lang="de-AT" sz="4000" dirty="0" err="1">
                <a:latin typeface="+mn-lt"/>
              </a:rPr>
              <a:t>Recommendations</a:t>
            </a:r>
            <a:r>
              <a:rPr lang="de-AT" sz="4000" dirty="0">
                <a:latin typeface="+mn-lt"/>
              </a:rPr>
              <a:t> II</a:t>
            </a:r>
          </a:p>
        </p:txBody>
      </p:sp>
      <p:sp>
        <p:nvSpPr>
          <p:cNvPr id="5" name="Content Placeholder 4">
            <a:extLst>
              <a:ext uri="{FF2B5EF4-FFF2-40B4-BE49-F238E27FC236}">
                <a16:creationId xmlns:a16="http://schemas.microsoft.com/office/drawing/2014/main" id="{5C27B83D-C4F5-365A-D5FE-C08C473C8818}"/>
              </a:ext>
            </a:extLst>
          </p:cNvPr>
          <p:cNvSpPr>
            <a:spLocks noGrp="1"/>
          </p:cNvSpPr>
          <p:nvPr>
            <p:ph idx="1"/>
          </p:nvPr>
        </p:nvSpPr>
        <p:spPr/>
        <p:txBody>
          <a:bodyPr>
            <a:normAutofit/>
          </a:bodyPr>
          <a:lstStyle/>
          <a:p>
            <a:r>
              <a:rPr lang="en-US" sz="2400" dirty="0"/>
              <a:t>A national </a:t>
            </a:r>
            <a:r>
              <a:rPr lang="sr-Latn-ME" sz="2400" dirty="0"/>
              <a:t>academic</a:t>
            </a:r>
            <a:r>
              <a:rPr lang="en-US" sz="2400" dirty="0"/>
              <a:t> counselling service that visits every </a:t>
            </a:r>
            <a:br>
              <a:rPr lang="en-US" sz="2400" dirty="0"/>
            </a:br>
            <a:r>
              <a:rPr lang="en-US" sz="2400" dirty="0"/>
              <a:t>school several times should be set up </a:t>
            </a:r>
            <a:br>
              <a:rPr lang="en-US" sz="2400" dirty="0"/>
            </a:br>
            <a:r>
              <a:rPr lang="en-US" sz="2400" dirty="0"/>
              <a:t>(pilot project in the northern region?)</a:t>
            </a:r>
          </a:p>
          <a:p>
            <a:r>
              <a:rPr lang="en-US" sz="2400" dirty="0"/>
              <a:t>Only a quarter consider education fairs to be helpful in the </a:t>
            </a:r>
            <a:br>
              <a:rPr lang="en-US" sz="2400" dirty="0"/>
            </a:br>
            <a:r>
              <a:rPr lang="en-US" sz="2400" dirty="0"/>
              <a:t>decision-making process. It should therefore be </a:t>
            </a:r>
            <a:r>
              <a:rPr lang="en-US" sz="2400" dirty="0" err="1"/>
              <a:t>analysed</a:t>
            </a:r>
            <a:r>
              <a:rPr lang="en-US" sz="2400" dirty="0"/>
              <a:t> </a:t>
            </a:r>
            <a:br>
              <a:rPr lang="en-US" sz="2400" dirty="0"/>
            </a:br>
            <a:r>
              <a:rPr lang="en-US" sz="2400" dirty="0"/>
              <a:t>whether the fairs are target group-specific and sufficient</a:t>
            </a:r>
          </a:p>
          <a:p>
            <a:r>
              <a:rPr lang="en-US" sz="2400" dirty="0"/>
              <a:t>An information brochure with all the options after the </a:t>
            </a:r>
            <a:r>
              <a:rPr lang="de-AT" sz="2400" dirty="0" err="1"/>
              <a:t>matura</a:t>
            </a:r>
            <a:br>
              <a:rPr lang="en-US" sz="2400" dirty="0"/>
            </a:br>
            <a:r>
              <a:rPr lang="en-US" sz="2400" dirty="0"/>
              <a:t>would also be helpful for making more informed decisions</a:t>
            </a:r>
          </a:p>
          <a:p>
            <a:r>
              <a:rPr lang="en-US" sz="2400" dirty="0"/>
              <a:t>Any further development of counselling and information services </a:t>
            </a:r>
            <a:br>
              <a:rPr lang="en-US" sz="2400" dirty="0"/>
            </a:br>
            <a:r>
              <a:rPr lang="en-US" sz="2400" dirty="0"/>
              <a:t>should always involve current high-school graduates</a:t>
            </a:r>
            <a:br>
              <a:rPr lang="en-US" sz="2400" dirty="0"/>
            </a:br>
            <a:r>
              <a:rPr lang="en-US" sz="2400" dirty="0"/>
              <a:t>(especially men with less good school results)</a:t>
            </a:r>
            <a:endParaRPr lang="de-AT" sz="2400" dirty="0"/>
          </a:p>
        </p:txBody>
      </p:sp>
    </p:spTree>
    <p:extLst>
      <p:ext uri="{BB962C8B-B14F-4D97-AF65-F5344CB8AC3E}">
        <p14:creationId xmlns:p14="http://schemas.microsoft.com/office/powerpoint/2010/main" val="38342469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8AD39-D3D0-EF7E-A8D2-CAF8E83AAA48}"/>
            </a:ext>
          </a:extLst>
        </p:cNvPr>
        <p:cNvGrpSpPr/>
        <p:nvPr/>
      </p:nvGrpSpPr>
      <p:grpSpPr>
        <a:xfrm>
          <a:off x="0" y="0"/>
          <a:ext cx="0" cy="0"/>
          <a:chOff x="0" y="0"/>
          <a:chExt cx="0" cy="0"/>
        </a:xfrm>
      </p:grpSpPr>
      <p:pic>
        <p:nvPicPr>
          <p:cNvPr id="6" name="Picture 5" descr="A black background with a black square&#10;&#10;AI-generated content may be incorrect.">
            <a:extLst>
              <a:ext uri="{FF2B5EF4-FFF2-40B4-BE49-F238E27FC236}">
                <a16:creationId xmlns:a16="http://schemas.microsoft.com/office/drawing/2014/main" id="{A4B5D69F-7691-87E4-BD96-C23DADD9B6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pic>
        <p:nvPicPr>
          <p:cNvPr id="3" name="Picture 2">
            <a:extLst>
              <a:ext uri="{FF2B5EF4-FFF2-40B4-BE49-F238E27FC236}">
                <a16:creationId xmlns:a16="http://schemas.microsoft.com/office/drawing/2014/main" id="{0B72AD86-0FFF-3FA2-E3DB-05BE586875C4}"/>
              </a:ext>
            </a:extLst>
          </p:cNvPr>
          <p:cNvPicPr>
            <a:picLocks noChangeAspect="1"/>
          </p:cNvPicPr>
          <p:nvPr/>
        </p:nvPicPr>
        <p:blipFill>
          <a:blip r:embed="rId3"/>
          <a:srcRect l="1129" t="78967" r="1901"/>
          <a:stretch/>
        </p:blipFill>
        <p:spPr>
          <a:xfrm>
            <a:off x="0" y="2589674"/>
            <a:ext cx="10829219" cy="1103581"/>
          </a:xfrm>
          <a:prstGeom prst="rect">
            <a:avLst/>
          </a:prstGeom>
        </p:spPr>
      </p:pic>
      <p:pic>
        <p:nvPicPr>
          <p:cNvPr id="8" name="Picture 7">
            <a:extLst>
              <a:ext uri="{FF2B5EF4-FFF2-40B4-BE49-F238E27FC236}">
                <a16:creationId xmlns:a16="http://schemas.microsoft.com/office/drawing/2014/main" id="{40F7B9DA-C269-8B49-7C5F-207D127D92F9}"/>
              </a:ext>
            </a:extLst>
          </p:cNvPr>
          <p:cNvPicPr>
            <a:picLocks noChangeAspect="1"/>
          </p:cNvPicPr>
          <p:nvPr/>
        </p:nvPicPr>
        <p:blipFill>
          <a:blip r:embed="rId4"/>
          <a:stretch>
            <a:fillRect/>
          </a:stretch>
        </p:blipFill>
        <p:spPr>
          <a:xfrm>
            <a:off x="10828" y="0"/>
            <a:ext cx="5648821" cy="2589674"/>
          </a:xfrm>
          <a:prstGeom prst="rect">
            <a:avLst/>
          </a:prstGeom>
        </p:spPr>
      </p:pic>
      <p:sp>
        <p:nvSpPr>
          <p:cNvPr id="9" name="TextBox 8">
            <a:extLst>
              <a:ext uri="{FF2B5EF4-FFF2-40B4-BE49-F238E27FC236}">
                <a16:creationId xmlns:a16="http://schemas.microsoft.com/office/drawing/2014/main" id="{D76807D1-C442-25D7-CC0C-2CB735B54E2E}"/>
              </a:ext>
            </a:extLst>
          </p:cNvPr>
          <p:cNvSpPr txBox="1"/>
          <p:nvPr/>
        </p:nvSpPr>
        <p:spPr>
          <a:xfrm>
            <a:off x="825500" y="4268327"/>
            <a:ext cx="9118600" cy="769441"/>
          </a:xfrm>
          <a:prstGeom prst="rect">
            <a:avLst/>
          </a:prstGeom>
          <a:noFill/>
        </p:spPr>
        <p:txBody>
          <a:bodyPr wrap="square" rtlCol="0">
            <a:spAutoFit/>
          </a:bodyPr>
          <a:lstStyle/>
          <a:p>
            <a:pPr algn="ctr"/>
            <a:r>
              <a:rPr lang="de-AT" sz="4400" dirty="0">
                <a:solidFill>
                  <a:srgbClr val="C00000"/>
                </a:solidFill>
              </a:rPr>
              <a:t>Hvala </a:t>
            </a:r>
            <a:r>
              <a:rPr lang="de-AT" sz="4400" dirty="0" err="1">
                <a:solidFill>
                  <a:srgbClr val="C00000"/>
                </a:solidFill>
              </a:rPr>
              <a:t>vam</a:t>
            </a:r>
            <a:r>
              <a:rPr lang="de-AT" sz="4400" dirty="0">
                <a:solidFill>
                  <a:srgbClr val="C00000"/>
                </a:solidFill>
              </a:rPr>
              <a:t> na </a:t>
            </a:r>
            <a:r>
              <a:rPr lang="de-AT" sz="4400" dirty="0" err="1">
                <a:solidFill>
                  <a:srgbClr val="C00000"/>
                </a:solidFill>
              </a:rPr>
              <a:t>pažnji</a:t>
            </a:r>
            <a:r>
              <a:rPr lang="de-AT" sz="4400" dirty="0">
                <a:solidFill>
                  <a:srgbClr val="C00000"/>
                </a:solidFill>
              </a:rPr>
              <a:t>!</a:t>
            </a:r>
          </a:p>
        </p:txBody>
      </p:sp>
    </p:spTree>
    <p:extLst>
      <p:ext uri="{BB962C8B-B14F-4D97-AF65-F5344CB8AC3E}">
        <p14:creationId xmlns:p14="http://schemas.microsoft.com/office/powerpoint/2010/main" val="25856491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TotalTime>
  <Words>3766</Words>
  <Application>Microsoft Macintosh PowerPoint</Application>
  <PresentationFormat>Widescreen</PresentationFormat>
  <Paragraphs>214</Paragraphs>
  <Slides>46</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Calibri</vt:lpstr>
      <vt:lpstr>Calibri Light</vt:lpstr>
      <vt:lpstr>Wingdings</vt:lpstr>
      <vt:lpstr>Office Theme</vt:lpstr>
      <vt:lpstr>ANALIZA O ASPIRACIJAMA MATURANATA NA PUTU PRELAZA IZ SREDNJEG U VISOKO OBRAZOVANJE </vt:lpstr>
      <vt:lpstr>Pozadina</vt:lpstr>
      <vt:lpstr>Uloga AKOKVO</vt:lpstr>
      <vt:lpstr>Cilj istraživanja</vt:lpstr>
      <vt:lpstr>Razvoj ideje</vt:lpstr>
      <vt:lpstr>Popunjenost Upitnika</vt:lpstr>
      <vt:lpstr>Ponderisanje podataka</vt:lpstr>
      <vt:lpstr>PowerPoint Presentation</vt:lpstr>
      <vt:lpstr> Podjela maturanata u Crnoj Gori prema polu,  u školskoj 2023/24. </vt:lpstr>
      <vt:lpstr>Udio maturanta prema regionu i vrsti škole</vt:lpstr>
      <vt:lpstr>Obrazovanje roditelja i prihodi domaćinstva</vt:lpstr>
      <vt:lpstr>PowerPoint Presentation</vt:lpstr>
      <vt:lpstr>Distribucija uspjeha maturanata prema polu</vt:lpstr>
      <vt:lpstr> Odnos ambicije i pola maturanata </vt:lpstr>
      <vt:lpstr>Veza između ambicija i ključnih varijabli</vt:lpstr>
      <vt:lpstr>Odnos ambicija i regiona iz kojih dolaze maturanti</vt:lpstr>
      <vt:lpstr>Plans and beliefs</vt:lpstr>
      <vt:lpstr>Study plans</vt:lpstr>
      <vt:lpstr>Is knowledge of a higher quality acquired at foreign universities? (Only those with study ambitions)</vt:lpstr>
      <vt:lpstr>Are job opportunities greater with a foreign HE degree? (Only those with study ambitions)</vt:lpstr>
      <vt:lpstr>Better quality at public universities? (Only those with study ambitions)</vt:lpstr>
      <vt:lpstr>Is it easier to obtain a degree at a private university? (Only those with study ambitions)</vt:lpstr>
      <vt:lpstr>You can only find a job with personal connections, regardless of whether you have a public or private degree (Only those with study ambitions)</vt:lpstr>
      <vt:lpstr>Reasons for or against studying at HE</vt:lpstr>
      <vt:lpstr>Why studying? (Only those with study ambitions)</vt:lpstr>
      <vt:lpstr>Studying to expand knowledge (Only those with study ambitions)</vt:lpstr>
      <vt:lpstr>I will study to meet my parents' expectations (Only those with study ambitions)</vt:lpstr>
      <vt:lpstr>I will study to contribute to society with  my future work (Only those with study ambitions)</vt:lpstr>
      <vt:lpstr>Why don't high school graduates want to continue studying? (Multiple answers possible, only those with study ambitions)</vt:lpstr>
      <vt:lpstr>Why do high school graduates not want to continue studying? (Multiple answers possible, only those with study ambitions)</vt:lpstr>
      <vt:lpstr>Attributes of a higher education institution (HEI) that are most important from the perspective of school graduates</vt:lpstr>
      <vt:lpstr>Most important attributes of a HEI  (up to 4 responses per person with study ambitions)</vt:lpstr>
      <vt:lpstr>Da li ste mišljenja da se u Crnoj Gori može steći kvalitetno visoko obrazovanje?</vt:lpstr>
      <vt:lpstr>IZVORI INFORMISANJA I NACIN DONOŠENJA ODLUKA</vt:lpstr>
      <vt:lpstr>Izvori informisanja kod donošenja odluke (samo maturanti sa ambicijama)</vt:lpstr>
      <vt:lpstr>Some noticeable differences in the sources of information</vt:lpstr>
      <vt:lpstr>Najznačajniji činioci koji utiču na donošenje odluke za nastavak daljeg školovanja (samo maturanti sa ambicijama)</vt:lpstr>
      <vt:lpstr>Stav maturanata o najkorisnijim alatkama koje bi im pomogle za kvalitetnije donošenje odluke</vt:lpstr>
      <vt:lpstr>Da li smatrate da sistem treba da uloži dodatne napore kako bi Vam pomogao da donesete adekvatnu odluku?</vt:lpstr>
      <vt:lpstr>Summary and recommendations</vt:lpstr>
      <vt:lpstr>Summary</vt:lpstr>
      <vt:lpstr>Summary II</vt:lpstr>
      <vt:lpstr>Further research is needed to better understand…</vt:lpstr>
      <vt:lpstr>Recommendations</vt:lpstr>
      <vt:lpstr>Recommendations II</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ANALIZA O ASPIRACIJAMA MATURANATA NA PUTU PRELAZA IZ SREDNJEG U VISOKO OBRAZOVANJE </dc:title>
  <dc:creator>user</dc:creator>
  <cp:lastModifiedBy>Microsoft Office User</cp:lastModifiedBy>
  <cp:revision>56</cp:revision>
  <dcterms:created xsi:type="dcterms:W3CDTF">2025-04-09T10:22:53Z</dcterms:created>
  <dcterms:modified xsi:type="dcterms:W3CDTF">2025-05-29T18:00:12Z</dcterms:modified>
</cp:coreProperties>
</file>